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54" r:id="rId1"/>
  </p:sldMasterIdLst>
  <p:notesMasterIdLst>
    <p:notesMasterId r:id="rId88"/>
  </p:notesMasterIdLst>
  <p:sldIdLst>
    <p:sldId id="284" r:id="rId2"/>
    <p:sldId id="257" r:id="rId3"/>
    <p:sldId id="399" r:id="rId4"/>
    <p:sldId id="296" r:id="rId5"/>
    <p:sldId id="383" r:id="rId6"/>
    <p:sldId id="414" r:id="rId7"/>
    <p:sldId id="326" r:id="rId8"/>
    <p:sldId id="325" r:id="rId9"/>
    <p:sldId id="356" r:id="rId10"/>
    <p:sldId id="357" r:id="rId11"/>
    <p:sldId id="324" r:id="rId12"/>
    <p:sldId id="354" r:id="rId13"/>
    <p:sldId id="355" r:id="rId14"/>
    <p:sldId id="299" r:id="rId15"/>
    <p:sldId id="267" r:id="rId16"/>
    <p:sldId id="268" r:id="rId17"/>
    <p:sldId id="602" r:id="rId18"/>
    <p:sldId id="603" r:id="rId19"/>
    <p:sldId id="269" r:id="rId20"/>
    <p:sldId id="270" r:id="rId21"/>
    <p:sldId id="327" r:id="rId22"/>
    <p:sldId id="271" r:id="rId23"/>
    <p:sldId id="374" r:id="rId24"/>
    <p:sldId id="328" r:id="rId25"/>
    <p:sldId id="329" r:id="rId26"/>
    <p:sldId id="330" r:id="rId27"/>
    <p:sldId id="416" r:id="rId28"/>
    <p:sldId id="599" r:id="rId29"/>
    <p:sldId id="634" r:id="rId30"/>
    <p:sldId id="315" r:id="rId31"/>
    <p:sldId id="272" r:id="rId32"/>
    <p:sldId id="606" r:id="rId33"/>
    <p:sldId id="273" r:id="rId34"/>
    <p:sldId id="375" r:id="rId35"/>
    <p:sldId id="274" r:id="rId36"/>
    <p:sldId id="302" r:id="rId37"/>
    <p:sldId id="275" r:id="rId38"/>
    <p:sldId id="300" r:id="rId39"/>
    <p:sldId id="293" r:id="rId40"/>
    <p:sldId id="295" r:id="rId41"/>
    <p:sldId id="604" r:id="rId42"/>
    <p:sldId id="398" r:id="rId43"/>
    <p:sldId id="288" r:id="rId44"/>
    <p:sldId id="388" r:id="rId45"/>
    <p:sldId id="389" r:id="rId46"/>
    <p:sldId id="390" r:id="rId47"/>
    <p:sldId id="392" r:id="rId48"/>
    <p:sldId id="391" r:id="rId49"/>
    <p:sldId id="393" r:id="rId50"/>
    <p:sldId id="415" r:id="rId51"/>
    <p:sldId id="600" r:id="rId52"/>
    <p:sldId id="294" r:id="rId53"/>
    <p:sldId id="316" r:id="rId54"/>
    <p:sldId id="277" r:id="rId55"/>
    <p:sldId id="394" r:id="rId56"/>
    <p:sldId id="382" r:id="rId57"/>
    <p:sldId id="276" r:id="rId58"/>
    <p:sldId id="278" r:id="rId59"/>
    <p:sldId id="279" r:id="rId60"/>
    <p:sldId id="376" r:id="rId61"/>
    <p:sldId id="301" r:id="rId62"/>
    <p:sldId id="321" r:id="rId63"/>
    <p:sldId id="322" r:id="rId64"/>
    <p:sldId id="280" r:id="rId65"/>
    <p:sldId id="335" r:id="rId66"/>
    <p:sldId id="281" r:id="rId67"/>
    <p:sldId id="314" r:id="rId68"/>
    <p:sldId id="359" r:id="rId69"/>
    <p:sldId id="373" r:id="rId70"/>
    <p:sldId id="418" r:id="rId71"/>
    <p:sldId id="419" r:id="rId72"/>
    <p:sldId id="342" r:id="rId73"/>
    <p:sldId id="344" r:id="rId74"/>
    <p:sldId id="410" r:id="rId75"/>
    <p:sldId id="609" r:id="rId76"/>
    <p:sldId id="343" r:id="rId77"/>
    <p:sldId id="345" r:id="rId78"/>
    <p:sldId id="347" r:id="rId79"/>
    <p:sldId id="349" r:id="rId80"/>
    <p:sldId id="350" r:id="rId81"/>
    <p:sldId id="351" r:id="rId82"/>
    <p:sldId id="352" r:id="rId83"/>
    <p:sldId id="353" r:id="rId84"/>
    <p:sldId id="598" r:id="rId85"/>
    <p:sldId id="597" r:id="rId86"/>
    <p:sldId id="409" r:id="rId8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40" marR="4064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40640" marR="40640" indent="17145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40640" marR="40640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40640" marR="40640" indent="51435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40640" marR="4064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40640" marR="40640" indent="85725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40640" marR="40640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40640" marR="40640" indent="120015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40640" marR="4064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7D"/>
    <a:srgbClr val="9CDCFE"/>
    <a:srgbClr val="7030A0"/>
    <a:srgbClr val="006600"/>
    <a:srgbClr val="002060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51" autoAdjust="0"/>
  </p:normalViewPr>
  <p:slideViewPr>
    <p:cSldViewPr>
      <p:cViewPr varScale="1">
        <p:scale>
          <a:sx n="74" d="100"/>
          <a:sy n="74" d="100"/>
        </p:scale>
        <p:origin x="1956" y="7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3518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92100" latinLnBrk="0">
      <a:defRPr sz="1100">
        <a:latin typeface="Lucida Grande"/>
        <a:ea typeface="Lucida Grande"/>
        <a:cs typeface="Lucida Grande"/>
        <a:sym typeface="Lucida Grande"/>
      </a:defRPr>
    </a:lvl1pPr>
    <a:lvl2pPr indent="114300" defTabSz="292100" latinLnBrk="0">
      <a:defRPr sz="1100">
        <a:latin typeface="Lucida Grande"/>
        <a:ea typeface="Lucida Grande"/>
        <a:cs typeface="Lucida Grande"/>
        <a:sym typeface="Lucida Grande"/>
      </a:defRPr>
    </a:lvl2pPr>
    <a:lvl3pPr indent="228600" defTabSz="292100" latinLnBrk="0">
      <a:defRPr sz="1100">
        <a:latin typeface="Lucida Grande"/>
        <a:ea typeface="Lucida Grande"/>
        <a:cs typeface="Lucida Grande"/>
        <a:sym typeface="Lucida Grande"/>
      </a:defRPr>
    </a:lvl3pPr>
    <a:lvl4pPr indent="342900" defTabSz="292100" latinLnBrk="0">
      <a:defRPr sz="1100">
        <a:latin typeface="Lucida Grande"/>
        <a:ea typeface="Lucida Grande"/>
        <a:cs typeface="Lucida Grande"/>
        <a:sym typeface="Lucida Grande"/>
      </a:defRPr>
    </a:lvl4pPr>
    <a:lvl5pPr indent="457200" defTabSz="292100" latinLnBrk="0">
      <a:defRPr sz="1100">
        <a:latin typeface="Lucida Grande"/>
        <a:ea typeface="Lucida Grande"/>
        <a:cs typeface="Lucida Grande"/>
        <a:sym typeface="Lucida Grande"/>
      </a:defRPr>
    </a:lvl5pPr>
    <a:lvl6pPr indent="571500" defTabSz="292100" latinLnBrk="0">
      <a:defRPr sz="1100">
        <a:latin typeface="Lucida Grande"/>
        <a:ea typeface="Lucida Grande"/>
        <a:cs typeface="Lucida Grande"/>
        <a:sym typeface="Lucida Grande"/>
      </a:defRPr>
    </a:lvl6pPr>
    <a:lvl7pPr indent="685800" defTabSz="292100" latinLnBrk="0">
      <a:defRPr sz="1100">
        <a:latin typeface="Lucida Grande"/>
        <a:ea typeface="Lucida Grande"/>
        <a:cs typeface="Lucida Grande"/>
        <a:sym typeface="Lucida Grande"/>
      </a:defRPr>
    </a:lvl7pPr>
    <a:lvl8pPr indent="800100" defTabSz="292100" latinLnBrk="0">
      <a:defRPr sz="1100">
        <a:latin typeface="Lucida Grande"/>
        <a:ea typeface="Lucida Grande"/>
        <a:cs typeface="Lucida Grande"/>
        <a:sym typeface="Lucida Grande"/>
      </a:defRPr>
    </a:lvl8pPr>
    <a:lvl9pPr indent="914400" defTabSz="292100" latinLnBrk="0">
      <a:defRPr sz="1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69E4C70-19CF-4BC6-A11F-1653998DE4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9223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9223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9223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922338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922338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922338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922338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922338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EBC6B-918B-4D0C-BABB-F8A2D464D6A6}" type="slidenum">
              <a:rPr kumimoji="1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F5E481C-B46F-4913-A806-DF5B6F143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8F8F256-1AFA-4AE1-B28A-4039097415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46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064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9462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019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9295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7948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0123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70528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2939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8973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617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50592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6691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4124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510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66168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80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4627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3326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64200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3647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0088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9540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388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2537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Courier New" panose="02070309020205020404" pitchFamily="49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7676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83424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91928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90312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1395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91366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58569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745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84546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9338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695913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2986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4079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638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6519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5773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6468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1048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084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31614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3616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3366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37130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0781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21507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5D496-B6D9-4EFD-AEA6-75614FF80B3F}" type="slidenum">
              <a:rPr lang="en-IE" smtClean="0"/>
              <a:t>62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955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5D496-B6D9-4EFD-AEA6-75614FF80B3F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9044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132688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2377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13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272254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91287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2445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74835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5409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21316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584110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68222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77838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B646C-87AC-A143-A5B0-7FBB5CE0F6C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26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041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1760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5176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529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8072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563707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81543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8010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948664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87360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8B646C-87AC-A143-A5B0-7FBB5CE0F6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98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099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962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C47E1-FF87-4B76-9B10-47A016FB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0A0E10-61A3-43EE-9E3C-F4831416B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18B78BEF-4269-44DF-AAC7-68821D85CD81}" type="slidenum">
              <a:rPr lang="en-US" altLang="ko-KR"/>
              <a:pPr>
                <a:defRPr/>
              </a:pPr>
              <a:t>‹#›</a:t>
            </a:fld>
            <a:endParaRPr lang="en-US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590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C1D0884-13CA-4ADA-BB0A-01E3EFA8E7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443633" y="6238875"/>
            <a:ext cx="1016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1-</a:t>
            </a:r>
            <a:fld id="{EF11F78A-FF7E-4531-AA3A-581216E62A98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54761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2F0EAE4-2E18-4190-BBEB-A68C343D53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1-</a:t>
            </a:r>
            <a:fld id="{28D5338D-6FA3-4E94-A945-CB00B6C81299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176143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D43E19-89D2-40AF-A4A9-CDFDBD02AC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846667" y="6219825"/>
            <a:ext cx="62992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1BD8B24-A1A5-41B6-AF41-22C4F86BAF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443633" y="6238875"/>
            <a:ext cx="1016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4DB964B-C25F-48C0-8581-D7FD03A2D04D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9238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_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939" y="156643"/>
            <a:ext cx="103632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08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524000"/>
            <a:ext cx="508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848100"/>
            <a:ext cx="508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7C3E37-CB89-4390-A06D-51D6418360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09CEC17C-00A7-4C9B-87B1-E181FFE8E09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893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7050-C6D8-468B-8ED2-DBF33ACD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89F6C3-AAC7-4C5D-BA24-A6DA3A228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26290530-D907-477F-AC45-AB7915E427E1}" type="slidenum">
              <a:rPr lang="en-US" altLang="ko-KR"/>
              <a:pPr>
                <a:defRPr/>
              </a:pPr>
              <a:t>‹#›</a:t>
            </a:fld>
            <a:endParaRPr lang="en-US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91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2"/>
            <a:ext cx="103632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5"/>
            <a:ext cx="103632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9238A1-045F-40BA-A68B-EA5ECEBD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5ECB18-17B7-4743-9962-8EE1C8BE0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2F20BE59-7DC7-472B-8B4C-6AE90D00AECF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05567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95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4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B42643E-9BFB-4681-AC73-ADFCECF27E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A635-6DE6-4887-B96D-4ACA7157B8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D0970040-272E-420E-8477-0EA16A1A92A8}" type="slidenum">
              <a:rPr lang="en-US" altLang="ko-KR"/>
              <a:pPr>
                <a:defRPr/>
              </a:pPr>
              <a:t>‹#›</a:t>
            </a:fld>
            <a:endParaRPr lang="en-US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547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2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50"/>
            <a:ext cx="5388864" cy="3913187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C2CF0AD-B00F-47C5-AAE4-AD11B57D32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E376A5-E20A-498F-BADE-D84AC64E3D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FFB62C14-EE1E-4F8D-92A8-AFA6F761A8FC}" type="slidenum">
              <a:rPr lang="en-US" altLang="ko-KR"/>
              <a:pPr>
                <a:defRPr/>
              </a:pPr>
              <a:t>‹#›</a:t>
            </a:fld>
            <a:endParaRPr lang="en-US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683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44031E4-0328-48A6-BD23-7D9A3B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2F849EF-89C9-44A2-AC79-0C93F6F622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ECF78EAC-C79B-429F-B822-E95B50DFE7B4}" type="slidenum">
              <a:rPr lang="en-US" altLang="ko-KR"/>
              <a:pPr>
                <a:defRPr/>
              </a:pPr>
              <a:t>‹#›</a:t>
            </a:fld>
            <a:endParaRPr lang="en-US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932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1DF0F57-E11D-4EF7-8313-37E4FBF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7701DA5-85AC-4366-9BB5-5CD07D1B5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3EDA9CBA-35DE-42C2-93DC-721C59BFE936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96690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8" y="266700"/>
            <a:ext cx="4011084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1" y="273052"/>
            <a:ext cx="6661151" cy="5853113"/>
          </a:xfrm>
        </p:spPr>
        <p:txBody>
          <a:bodyPr/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8" y="2438402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C755B3-F42D-4D83-A9D7-403CBAEA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22322-F1B8-481E-B17F-D97E24B70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5F943CEF-8F04-47A7-B508-25EEBF276709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86156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59390B-2128-4B59-B12A-A5870774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2F83B-9249-4A4A-8463-3CA164C7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63B081B3-59FB-474B-B2C3-FB28EF5129E9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72384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63C03-7FA1-4E5F-B77C-8F5506F4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4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F4F67C-C89A-4EFD-BB2E-FBA691D5D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7EAE4-6A79-4BF4-8F98-F80A0C7C4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3602" y="6356352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001-8FC9-4E42-957B-8880E9089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902" y="6356352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0B48E3DE-B1E1-4CF6-AD9B-983CFFF2E266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96018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sldNum="0" hdr="0" ft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Palatino Linotype" pitchFamily="18" charset="0"/>
        </a:defRPr>
      </a:lvl5pPr>
      <a:lvl6pPr marL="4572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microsoft.com/office/2007/relationships/hdphoto" Target="../media/hdphoto6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>
            <a:extLst>
              <a:ext uri="{FF2B5EF4-FFF2-40B4-BE49-F238E27FC236}">
                <a16:creationId xmlns:a16="http://schemas.microsoft.com/office/drawing/2014/main" id="{6B62414B-85BD-4A93-AC18-99E7F97625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609602"/>
            <a:ext cx="7772400" cy="3698419"/>
          </a:xfrm>
        </p:spPr>
        <p:txBody>
          <a:bodyPr/>
          <a:lstStyle/>
          <a:p>
            <a:pPr eaLnBrk="1" hangingPunct="1">
              <a:defRPr/>
            </a:pPr>
            <a:r>
              <a:rPr lang="en-IE" sz="4800" dirty="0"/>
              <a:t>Developing Games with Unity &amp; C#</a:t>
            </a:r>
            <a:endParaRPr lang="en-US" altLang="ko-KR" sz="4800" dirty="0"/>
          </a:p>
        </p:txBody>
      </p:sp>
      <p:sp>
        <p:nvSpPr>
          <p:cNvPr id="12291" name="Subtitle 1">
            <a:extLst>
              <a:ext uri="{FF2B5EF4-FFF2-40B4-BE49-F238E27FC236}">
                <a16:creationId xmlns:a16="http://schemas.microsoft.com/office/drawing/2014/main" id="{821372B3-CDCD-4A0A-B896-3B8E0ED64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724400"/>
            <a:ext cx="6400800" cy="1219200"/>
          </a:xfrm>
        </p:spPr>
        <p:txBody>
          <a:bodyPr/>
          <a:lstStyle/>
          <a:p>
            <a:pPr eaLnBrk="1" hangingPunct="1"/>
            <a:endParaRPr lang="en-IE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6153F-BEA1-4DF6-B9F2-E8DD405FA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4" r="20371"/>
          <a:stretch/>
        </p:blipFill>
        <p:spPr>
          <a:xfrm>
            <a:off x="3581400" y="359229"/>
            <a:ext cx="22860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2893A-9075-4B23-AE9F-EC060629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" t="16949" r="6780" b="16102"/>
          <a:stretch/>
        </p:blipFill>
        <p:spPr>
          <a:xfrm>
            <a:off x="6781801" y="381001"/>
            <a:ext cx="2090677" cy="161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064F2B-5DF1-4926-F761-5C3C1B46117F}"/>
              </a:ext>
            </a:extLst>
          </p:cNvPr>
          <p:cNvGrpSpPr/>
          <p:nvPr/>
        </p:nvGrpSpPr>
        <p:grpSpPr>
          <a:xfrm>
            <a:off x="2743201" y="2262926"/>
            <a:ext cx="6857999" cy="3147274"/>
            <a:chOff x="2743201" y="2262926"/>
            <a:chExt cx="6338611" cy="27662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2AFBC0-4006-417E-BBA4-5B0188106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1" y="2262926"/>
              <a:ext cx="6338611" cy="27662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CA2FF0-DAD5-4915-AB52-9D555D73FE4C}"/>
                </a:ext>
              </a:extLst>
            </p:cNvPr>
            <p:cNvSpPr/>
            <p:nvPr/>
          </p:nvSpPr>
          <p:spPr>
            <a:xfrm>
              <a:off x="3657600" y="3810000"/>
              <a:ext cx="2819400" cy="304800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3290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9C9A-7199-484D-AC4D-587F9A0A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31AE-41BD-4AC9-8891-7BB4B5EE1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 Enemy {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public class Controller1 : </a:t>
            </a:r>
            <a:r>
              <a:rPr lang="en-IE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MonoBehaviour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...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}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public class Controller2 : </a:t>
            </a:r>
            <a:r>
              <a:rPr lang="en-IE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MonoBehaviour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...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}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Enemy;</a:t>
            </a:r>
          </a:p>
          <a:p>
            <a:pPr marL="0" indent="0">
              <a:buNone/>
            </a:pP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Controller1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IE" i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//means Enemy.Controller1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76C4-2BE6-4A1E-81AD-531B8EEF7679}"/>
              </a:ext>
            </a:extLst>
          </p:cNvPr>
          <p:cNvSpPr/>
          <p:nvPr/>
        </p:nvSpPr>
        <p:spPr>
          <a:xfrm>
            <a:off x="609600" y="1600202"/>
            <a:ext cx="3076937" cy="457200"/>
          </a:xfrm>
          <a:prstGeom prst="rect">
            <a:avLst/>
          </a:prstGeom>
          <a:solidFill>
            <a:srgbClr val="FF00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56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A4F4A-EEA5-46D1-8C3F-7366FFF2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041"/>
            <a:ext cx="5519738" cy="68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23B9D-4596-4146-B355-7CD61AAB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93"/>
            <a:ext cx="3505088" cy="640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2E8CCA-486D-42F7-B681-6A0218B83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92"/>
          <a:stretch/>
        </p:blipFill>
        <p:spPr>
          <a:xfrm>
            <a:off x="6756310" y="2435735"/>
            <a:ext cx="3683090" cy="2235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7E4A3C-92F7-702F-6D04-48B16EEB1C74}"/>
              </a:ext>
            </a:extLst>
          </p:cNvPr>
          <p:cNvSpPr txBox="1"/>
          <p:nvPr/>
        </p:nvSpPr>
        <p:spPr>
          <a:xfrm>
            <a:off x="2504131" y="5940623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i="0" dirty="0">
                <a:solidFill>
                  <a:srgbClr val="00B050"/>
                </a:solidFill>
                <a:effectLst/>
                <a:latin typeface="Abadi" panose="020B0604020104020204" pitchFamily="34" charset="0"/>
              </a:rPr>
              <a:t>//Auto-implemented property</a:t>
            </a:r>
            <a:endParaRPr lang="en-IE" sz="1400" dirty="0">
              <a:solidFill>
                <a:srgbClr val="00B05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7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42BE-A789-4075-B7CE-B8E4D82D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Important Unity Built-in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6DD02-47F2-A09E-1833-0CD3C1954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22463-DA4F-4229-80EF-45EE67E2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24482" r="35833" b="23086"/>
          <a:stretch/>
        </p:blipFill>
        <p:spPr>
          <a:xfrm>
            <a:off x="5029200" y="4038601"/>
            <a:ext cx="23622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9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Important Unity Variable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25326-C7C5-3E6C-8C7D-5C6D3259B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609600"/>
          </a:xfrm>
        </p:spPr>
        <p:txBody>
          <a:bodyPr/>
          <a:lstStyle/>
          <a:p>
            <a:pPr algn="l"/>
            <a:r>
              <a:rPr lang="en-IE" sz="2800" dirty="0"/>
              <a:t>Built-in classes (hence upper case)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86F4D3-7E6F-D64F-EFC0-4E0FDB0895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4035552"/>
          </a:xfrm>
        </p:spPr>
        <p:txBody>
          <a:bodyPr/>
          <a:lstStyle/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GameObject</a:t>
            </a:r>
            <a:endParaRPr lang="en-IE" sz="2800" dirty="0"/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MonoBehaviour</a:t>
            </a:r>
            <a:endParaRPr lang="en-IE" sz="2800" dirty="0"/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Transform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Quaternion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Mathf</a:t>
            </a:r>
            <a:endParaRPr lang="en-IE" sz="2800" dirty="0"/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Vector2, Vector3, Vector4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Color</a:t>
            </a:r>
            <a:endParaRPr lang="en-IE" sz="2800" dirty="0"/>
          </a:p>
          <a:p>
            <a:endParaRPr lang="en-IE" sz="2800" dirty="0"/>
          </a:p>
          <a:p>
            <a:endParaRPr lang="en-IE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4B395-7A73-DDAC-E260-A341ECB523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0112" y="2212850"/>
            <a:ext cx="5388864" cy="4035550"/>
          </a:xfrm>
        </p:spPr>
        <p:txBody>
          <a:bodyPr/>
          <a:lstStyle/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Screen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SystemInfo</a:t>
            </a:r>
            <a:endParaRPr lang="en-IE" sz="2800" dirty="0"/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 err="1"/>
              <a:t>ScriptableObject</a:t>
            </a:r>
            <a:endParaRPr lang="en-IE" sz="2800" dirty="0"/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Debug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Gizmos, Handles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Time</a:t>
            </a:r>
          </a:p>
          <a:p>
            <a:pPr marL="177800" indent="0">
              <a:spcAft>
                <a:spcPts val="600"/>
              </a:spcAft>
              <a:buNone/>
            </a:pPr>
            <a:r>
              <a:rPr lang="en-IE" sz="2800" dirty="0"/>
              <a:t>Random</a:t>
            </a:r>
          </a:p>
          <a:p>
            <a:pPr marL="177800" indent="0">
              <a:spcAft>
                <a:spcPts val="600"/>
              </a:spcAft>
              <a:buNone/>
            </a:pPr>
            <a:endParaRPr lang="en-IE" sz="2800" dirty="0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Vector3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2596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800" dirty="0"/>
              <a:t>C</a:t>
            </a:r>
            <a:r>
              <a:rPr sz="2800" dirty="0" err="1"/>
              <a:t>ollection</a:t>
            </a:r>
            <a:r>
              <a:rPr sz="2800" dirty="0"/>
              <a:t> of </a:t>
            </a:r>
            <a:r>
              <a:rPr lang="en-US" sz="2800" dirty="0"/>
              <a:t>3</a:t>
            </a:r>
            <a:r>
              <a:rPr sz="2800" dirty="0"/>
              <a:t> floats</a:t>
            </a:r>
          </a:p>
          <a:p>
            <a:r>
              <a:rPr lang="en-IE" sz="2800" dirty="0"/>
              <a:t>P</a:t>
            </a:r>
            <a:r>
              <a:rPr sz="2800" dirty="0" err="1"/>
              <a:t>osition</a:t>
            </a:r>
            <a:r>
              <a:rPr sz="2800" dirty="0"/>
              <a:t> of objects in 3D</a:t>
            </a:r>
          </a:p>
          <a:p>
            <a:pPr marL="0" lvl="1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200" b="1" dirty="0">
                <a:solidFill>
                  <a:srgbClr val="7030A0"/>
                </a:solidFill>
              </a:rPr>
              <a:t>	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Vector3 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</a:rPr>
              <a:t>vec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 = new Vector3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(3, 4, 0);</a:t>
            </a:r>
          </a:p>
          <a:p>
            <a:pPr>
              <a:spcBef>
                <a:spcPts val="0"/>
              </a:spcBef>
            </a:pPr>
            <a:r>
              <a:rPr sz="2800" dirty="0"/>
              <a:t>Instance variables and functions</a:t>
            </a:r>
          </a:p>
          <a:p>
            <a:pPr marL="0" lvl="1" indent="0">
              <a:buNone/>
            </a:pPr>
            <a:r>
              <a:rPr lang="en-IE" sz="2600" b="1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vec.x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vec.y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vec.z</a:t>
            </a:r>
            <a:endParaRPr sz="2600" dirty="0">
              <a:latin typeface="Abadi" panose="020B0604020104020204" pitchFamily="34" charset="0"/>
            </a:endParaRPr>
          </a:p>
          <a:p>
            <a:pPr marL="0" lvl="1" indent="0">
              <a:buNone/>
            </a:pP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vec.magnitude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   (read only)</a:t>
            </a:r>
            <a:endParaRPr sz="26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228600" lvl="1" indent="0">
              <a:buNone/>
            </a:pP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vec.Normalize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()</a:t>
            </a:r>
            <a:endParaRPr sz="26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r>
              <a:rPr sz="2800" dirty="0"/>
              <a:t>Static variables and functions</a:t>
            </a:r>
          </a:p>
          <a:p>
            <a:pPr marL="0" lvl="2" indent="0">
              <a:buNone/>
            </a:pPr>
            <a:r>
              <a:rPr sz="2400" dirty="0"/>
              <a:t>	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Vector3.zero</a:t>
            </a:r>
            <a:r>
              <a:rPr sz="2600" dirty="0">
                <a:latin typeface="Abadi" panose="020B0604020104020204" pitchFamily="34" charset="0"/>
              </a:rPr>
              <a:t> </a:t>
            </a:r>
            <a:r>
              <a:rPr lang="en-IE" sz="2600" dirty="0">
                <a:latin typeface="Abadi" panose="020B0604020104020204" pitchFamily="34" charset="0"/>
              </a:rPr>
              <a:t>         </a:t>
            </a:r>
            <a:r>
              <a:rPr sz="2600" dirty="0">
                <a:latin typeface="Abadi" panose="020B0604020104020204" pitchFamily="34" charset="0"/>
              </a:rPr>
              <a:t> </a:t>
            </a:r>
            <a:r>
              <a:rPr lang="en-IE" sz="2600" dirty="0">
                <a:latin typeface="Abadi" panose="020B0604020104020204" pitchFamily="34" charset="0"/>
              </a:rPr>
              <a:t>i.e.</a:t>
            </a:r>
            <a:r>
              <a:rPr sz="2600" dirty="0">
                <a:latin typeface="Abadi" panose="020B0604020104020204" pitchFamily="34" charset="0"/>
              </a:rPr>
              <a:t> 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new Vector3(0, 0, 0)</a:t>
            </a:r>
            <a:endParaRPr sz="26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0" lvl="2" indent="0">
              <a:buNone/>
            </a:pPr>
            <a:r>
              <a:rPr sz="2600" dirty="0">
                <a:latin typeface="Abadi" panose="020B0604020104020204" pitchFamily="34" charset="0"/>
              </a:rPr>
              <a:t>	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Vector3.Dot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 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( 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</a:t>
            </a:r>
            <a:r>
              <a:rPr sz="2600" baseline="-250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A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, </a:t>
            </a:r>
            <a:r>
              <a:rPr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</a:t>
            </a:r>
            <a:r>
              <a:rPr sz="2600" baseline="-250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B</a:t>
            </a:r>
            <a:r>
              <a:rPr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 )</a:t>
            </a:r>
            <a:endParaRPr lang="en-IE" sz="26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0" lvl="2" indent="0">
              <a:buNone/>
            </a:pPr>
            <a:r>
              <a:rPr lang="en-IE" sz="2600" dirty="0">
                <a:latin typeface="Abadi" panose="020B0604020104020204" pitchFamily="34" charset="0"/>
              </a:rPr>
              <a:t>	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</a:rPr>
              <a:t>Vector3.Cross (</a:t>
            </a:r>
            <a:r>
              <a:rPr lang="en-IE"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</a:t>
            </a:r>
            <a:r>
              <a:rPr lang="en-IE" sz="2600" baseline="-250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A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, </a:t>
            </a:r>
            <a:r>
              <a:rPr lang="en-IE" sz="26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v</a:t>
            </a:r>
            <a:r>
              <a:rPr lang="en-IE" sz="2600" baseline="-250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B</a:t>
            </a:r>
            <a:r>
              <a:rPr lang="en-IE" sz="2600" dirty="0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 )</a:t>
            </a:r>
            <a:endParaRPr sz="26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45205-177A-11AC-7570-6F9AF85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56" y="0"/>
            <a:ext cx="949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0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B793E-9721-FEAF-5DD3-9546D092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4419600" cy="449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CBC72-6624-A02B-FAC5-52820DEC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22" y="1981200"/>
            <a:ext cx="3009535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F6C6B-159B-549E-9715-DE988BAA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9" y="3625692"/>
            <a:ext cx="3121525" cy="5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3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Color</a:t>
            </a:r>
            <a:endParaRPr dirty="0"/>
          </a:p>
        </p:txBody>
      </p:sp>
      <p:sp>
        <p:nvSpPr>
          <p:cNvPr id="151" name="Shape 151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5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800" dirty="0"/>
              <a:t>Values range </a:t>
            </a:r>
            <a:r>
              <a:rPr sz="2800" dirty="0"/>
              <a:t>0 </a:t>
            </a:r>
            <a:r>
              <a:rPr lang="en-IE" sz="2800" dirty="0"/>
              <a:t>-</a:t>
            </a:r>
            <a:r>
              <a:rPr sz="2800" dirty="0"/>
              <a:t> 1</a:t>
            </a:r>
          </a:p>
          <a:p>
            <a:pPr marL="0" lvl="2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b="1" dirty="0">
                <a:solidFill>
                  <a:srgbClr val="7030A0"/>
                </a:solidFill>
              </a:rPr>
              <a:t>  </a:t>
            </a:r>
            <a:r>
              <a:rPr sz="2400" dirty="0">
                <a:solidFill>
                  <a:srgbClr val="7030A0"/>
                </a:solidFill>
                <a:latin typeface="Abadi" panose="020B0604020104020204" pitchFamily="34" charset="0"/>
              </a:rPr>
              <a:t>Color col = new Color(0.5f, 0.5f, 0, 1f);</a:t>
            </a:r>
            <a:endParaRPr lang="en-IE" sz="24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0" lvl="2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>
                <a:solidFill>
                  <a:srgbClr val="53585F"/>
                </a:solidFill>
                <a:latin typeface="Abadi" panose="020B0604020104020204" pitchFamily="34" charset="0"/>
              </a:rPr>
              <a:t>   // Alpha optional </a:t>
            </a:r>
          </a:p>
          <a:p>
            <a:pPr marL="0" lvl="2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  <a:r>
              <a:rPr lang="en-IE" sz="2400" dirty="0" err="1">
                <a:solidFill>
                  <a:srgbClr val="7030A0"/>
                </a:solidFill>
                <a:latin typeface="Abadi" panose="020B0604020104020204" pitchFamily="34" charset="0"/>
              </a:rPr>
              <a:t>Color</a:t>
            </a:r>
            <a:r>
              <a:rPr lang="en-IE" sz="2400" dirty="0">
                <a:solidFill>
                  <a:srgbClr val="7030A0"/>
                </a:solidFill>
                <a:latin typeface="Abadi" panose="020B0604020104020204" pitchFamily="34" charset="0"/>
              </a:rPr>
              <a:t> col = new </a:t>
            </a:r>
            <a:r>
              <a:rPr lang="en-IE" sz="2400" dirty="0" err="1">
                <a:solidFill>
                  <a:srgbClr val="7030A0"/>
                </a:solidFill>
                <a:latin typeface="Abadi" panose="020B0604020104020204" pitchFamily="34" charset="0"/>
              </a:rPr>
              <a:t>Color</a:t>
            </a:r>
            <a:r>
              <a:rPr lang="en-IE" sz="2400" dirty="0">
                <a:solidFill>
                  <a:srgbClr val="7030A0"/>
                </a:solidFill>
                <a:latin typeface="Abadi" panose="020B0604020104020204" pitchFamily="34" charset="0"/>
              </a:rPr>
              <a:t>(1f, 0f, 0f);</a:t>
            </a:r>
            <a:r>
              <a:rPr lang="en-IE" sz="2400" dirty="0">
                <a:solidFill>
                  <a:srgbClr val="7030A0"/>
                </a:solidFill>
              </a:rPr>
              <a:t> </a:t>
            </a:r>
            <a:endParaRPr sz="2400" dirty="0">
              <a:solidFill>
                <a:srgbClr val="7030A0"/>
              </a:solidFill>
            </a:endParaRPr>
          </a:p>
          <a:p>
            <a:r>
              <a:rPr lang="en-IE" sz="2800" b="1" dirty="0"/>
              <a:t> </a:t>
            </a:r>
            <a:r>
              <a:rPr sz="2800" b="1" dirty="0"/>
              <a:t>Unity color picker</a:t>
            </a:r>
            <a:r>
              <a:rPr sz="2800" dirty="0"/>
              <a:t> RGBA range 0–255 </a:t>
            </a:r>
            <a:endParaRPr lang="en-IE" sz="2800" dirty="0"/>
          </a:p>
          <a:p>
            <a:pPr marL="903288" lvl="1" indent="0">
              <a:buNone/>
            </a:pPr>
            <a:r>
              <a:rPr lang="en-IE" sz="2800" dirty="0"/>
              <a:t>m</a:t>
            </a:r>
            <a:r>
              <a:rPr sz="2800" dirty="0" err="1"/>
              <a:t>apped</a:t>
            </a:r>
            <a:r>
              <a:rPr sz="2800" dirty="0"/>
              <a:t> to 0–1f</a:t>
            </a:r>
          </a:p>
          <a:p>
            <a:pPr marL="322263" indent="-722313">
              <a:buNone/>
            </a:pPr>
            <a:r>
              <a:rPr sz="3000" dirty="0"/>
              <a:t>	</a:t>
            </a:r>
            <a:r>
              <a:rPr lang="en-IE" sz="3000" dirty="0">
                <a:latin typeface="Abadi" panose="020B0604020104020204" pitchFamily="34" charset="0"/>
              </a:rPr>
              <a:t> </a:t>
            </a:r>
            <a:r>
              <a:rPr sz="28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col.r</a:t>
            </a:r>
            <a:endParaRPr sz="28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322263" indent="-722313">
              <a:buNone/>
            </a:pPr>
            <a:r>
              <a:rPr sz="2800" dirty="0">
                <a:solidFill>
                  <a:srgbClr val="7030A0"/>
                </a:solidFill>
                <a:latin typeface="Abadi" panose="020B0604020104020204" pitchFamily="34" charset="0"/>
              </a:rPr>
              <a:t>	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8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col.g</a:t>
            </a:r>
            <a:endParaRPr sz="2800" dirty="0">
              <a:solidFill>
                <a:srgbClr val="7030A0"/>
              </a:solidFill>
              <a:latin typeface="Abadi" panose="020B0604020104020204" pitchFamily="34" charset="0"/>
            </a:endParaRPr>
          </a:p>
          <a:p>
            <a:pPr marL="322263" indent="-722313">
              <a:buNone/>
            </a:pPr>
            <a:r>
              <a:rPr sz="2800" dirty="0">
                <a:solidFill>
                  <a:srgbClr val="7030A0"/>
                </a:solidFill>
                <a:latin typeface="Abadi" panose="020B0604020104020204" pitchFamily="34" charset="0"/>
              </a:rPr>
              <a:t>	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8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col.b</a:t>
            </a:r>
            <a:r>
              <a:rPr sz="28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</a:p>
          <a:p>
            <a:pPr marL="322263" indent="-722313">
              <a:buNone/>
            </a:pPr>
            <a:r>
              <a:rPr sz="2800" dirty="0">
                <a:solidFill>
                  <a:srgbClr val="7030A0"/>
                </a:solidFill>
                <a:latin typeface="Abadi" panose="020B0604020104020204" pitchFamily="34" charset="0"/>
              </a:rPr>
              <a:t>	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sz="2800" dirty="0" err="1">
                <a:solidFill>
                  <a:srgbClr val="7030A0"/>
                </a:solidFill>
                <a:latin typeface="Abadi" panose="020B0604020104020204" pitchFamily="34" charset="0"/>
                <a:ea typeface="Courier"/>
                <a:cs typeface="Courier"/>
                <a:sym typeface="Courier"/>
              </a:rPr>
              <a:t>col.a</a:t>
            </a:r>
            <a:r>
              <a:rPr sz="2800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  <a:r>
              <a:rPr lang="en-IE" sz="2600" dirty="0"/>
              <a:t>//</a:t>
            </a:r>
            <a:r>
              <a:rPr sz="2600" dirty="0"/>
              <a:t> </a:t>
            </a:r>
            <a:r>
              <a:rPr lang="en-IE" sz="2600" dirty="0"/>
              <a:t>1 opaque, 0 transparent</a:t>
            </a:r>
            <a:endParaRPr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70B68-753F-44D4-8D82-1D25B7BD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98105"/>
            <a:ext cx="3128122" cy="5861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Outline</a:t>
            </a:r>
            <a:endParaRPr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Shape 79"/>
          <p:cNvSpPr>
            <a:spLocks noGrp="1"/>
          </p:cNvSpPr>
          <p:nvPr>
            <p:ph idx="1"/>
          </p:nvPr>
        </p:nvSpPr>
        <p:spPr>
          <a:xfrm>
            <a:off x="304800" y="1371600"/>
            <a:ext cx="10972800" cy="4221163"/>
          </a:xfrm>
          <a:prstGeom prst="rect">
            <a:avLst/>
          </a:prstGeom>
        </p:spPr>
        <p:txBody>
          <a:bodyPr/>
          <a:lstStyle/>
          <a:p>
            <a:pPr marL="529590"/>
            <a:r>
              <a:rPr lang="en-IE" sz="2600" dirty="0"/>
              <a:t>Creating Unity C# </a:t>
            </a:r>
            <a:r>
              <a:rPr lang="en-IE" sz="2600" b="1" dirty="0"/>
              <a:t>scripts</a:t>
            </a:r>
          </a:p>
          <a:p>
            <a:pPr marL="529590"/>
            <a:r>
              <a:rPr lang="en-IE" sz="2600" dirty="0"/>
              <a:t>Important Unity </a:t>
            </a:r>
            <a:r>
              <a:rPr lang="en-IE" sz="2600" b="1" dirty="0"/>
              <a:t>built-in classes</a:t>
            </a:r>
          </a:p>
          <a:p>
            <a:pPr marL="529590"/>
            <a:r>
              <a:rPr lang="en-IE" sz="2600" dirty="0"/>
              <a:t>Some Unity scripting </a:t>
            </a:r>
            <a:r>
              <a:rPr lang="en-IE" sz="2600" b="1" dirty="0"/>
              <a:t>tips</a:t>
            </a:r>
            <a:r>
              <a:rPr lang="en-IE" sz="2600" dirty="0"/>
              <a:t> and techniques</a:t>
            </a:r>
          </a:p>
          <a:p>
            <a:pPr marL="529590"/>
            <a:r>
              <a:rPr lang="en-IE" sz="2600" b="1" dirty="0"/>
              <a:t>Referencing</a:t>
            </a:r>
            <a:r>
              <a:rPr lang="en-IE" sz="2600" dirty="0"/>
              <a:t> </a:t>
            </a:r>
            <a:r>
              <a:rPr lang="en-IE" sz="2600" dirty="0" err="1"/>
              <a:t>GameObjects</a:t>
            </a:r>
            <a:r>
              <a:rPr lang="en-IE" sz="2600" dirty="0"/>
              <a:t> and components</a:t>
            </a:r>
          </a:p>
          <a:p>
            <a:pPr marL="529590"/>
            <a:r>
              <a:rPr lang="en-IE" sz="2600" dirty="0"/>
              <a:t>Configuring </a:t>
            </a:r>
            <a:r>
              <a:rPr lang="en-IE" sz="2600" dirty="0" err="1"/>
              <a:t>GameObject</a:t>
            </a:r>
            <a:r>
              <a:rPr lang="en-IE" sz="2600" dirty="0"/>
              <a:t> </a:t>
            </a:r>
            <a:r>
              <a:rPr lang="en-IE" sz="2600" b="1" dirty="0"/>
              <a:t>components</a:t>
            </a:r>
          </a:p>
          <a:p>
            <a:pPr marL="529590"/>
            <a:r>
              <a:rPr lang="en-IE" sz="2600" dirty="0"/>
              <a:t>Some common unity </a:t>
            </a:r>
            <a:r>
              <a:rPr lang="en-IE" sz="2600" b="1" dirty="0"/>
              <a:t>tools</a:t>
            </a:r>
            <a:r>
              <a:rPr lang="en-IE" sz="2600" dirty="0"/>
              <a:t> and packages</a:t>
            </a:r>
          </a:p>
          <a:p>
            <a:pPr marL="529590"/>
            <a:r>
              <a:rPr lang="en-IE" sz="2600" dirty="0"/>
              <a:t>C# </a:t>
            </a:r>
            <a:r>
              <a:rPr lang="en-IE" sz="2600" b="1" dirty="0"/>
              <a:t>collections</a:t>
            </a:r>
          </a:p>
          <a:p>
            <a:pPr marL="529590"/>
            <a:r>
              <a:rPr lang="en-IE" sz="2600" b="1" dirty="0"/>
              <a:t>Debugging</a:t>
            </a:r>
            <a:r>
              <a:rPr lang="en-IE" sz="2600" dirty="0"/>
              <a:t> with Visual Studio</a:t>
            </a:r>
          </a:p>
          <a:p>
            <a:pPr marL="529590"/>
            <a:r>
              <a:rPr lang="en-IE" sz="2600" dirty="0"/>
              <a:t>Layer </a:t>
            </a:r>
            <a:r>
              <a:rPr lang="en-IE" sz="2600" b="1" dirty="0"/>
              <a:t>mask</a:t>
            </a:r>
            <a:r>
              <a:rPr lang="en-IE" sz="2600" dirty="0"/>
              <a:t> and </a:t>
            </a:r>
            <a:r>
              <a:rPr lang="en-IE" sz="2600" b="1" dirty="0" err="1"/>
              <a:t>Raycast</a:t>
            </a:r>
            <a:endParaRPr lang="en-IE" sz="2600" b="1" dirty="0"/>
          </a:p>
          <a:p>
            <a:pPr marL="529590"/>
            <a:r>
              <a:rPr lang="en-IE" sz="2600" b="1" dirty="0"/>
              <a:t>Coroutines</a:t>
            </a:r>
          </a:p>
          <a:p>
            <a:pPr marL="529590"/>
            <a:r>
              <a:rPr lang="en-IE" sz="2600" dirty="0"/>
              <a:t>Unity </a:t>
            </a:r>
            <a:r>
              <a:rPr lang="en-IE" sz="2600" b="1" dirty="0"/>
              <a:t>Execution Order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0">
            <a:extLst>
              <a:ext uri="{FF2B5EF4-FFF2-40B4-BE49-F238E27FC236}">
                <a16:creationId xmlns:a16="http://schemas.microsoft.com/office/drawing/2014/main" id="{AF0D65CC-B1E1-4CFA-8BAE-05CA8E0F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  <a:prstGeom prst="rect">
            <a:avLst/>
          </a:prstGeom>
        </p:spPr>
        <p:txBody>
          <a:bodyPr/>
          <a:lstStyle/>
          <a:p>
            <a:r>
              <a:rPr lang="en-IE" dirty="0" err="1"/>
              <a:t>Color</a:t>
            </a:r>
            <a:r>
              <a:rPr lang="en-IE" dirty="0"/>
              <a:t> </a:t>
            </a:r>
            <a:r>
              <a:rPr lang="en-IE" sz="2400" dirty="0">
                <a:solidFill>
                  <a:srgbClr val="242852"/>
                </a:solidFill>
              </a:rPr>
              <a:t>(</a:t>
            </a:r>
            <a:r>
              <a:rPr lang="en-IE" sz="2400" dirty="0" err="1">
                <a:solidFill>
                  <a:srgbClr val="242852"/>
                </a:solidFill>
              </a:rPr>
              <a:t>cont</a:t>
            </a:r>
            <a:r>
              <a:rPr lang="en-IE" sz="2400" dirty="0">
                <a:solidFill>
                  <a:srgbClr val="242852"/>
                </a:solidFill>
              </a:rPr>
              <a:t>)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7F08CB-2ED5-4089-B20F-B3E02804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525963"/>
          </a:xfrm>
        </p:spPr>
        <p:txBody>
          <a:bodyPr/>
          <a:lstStyle/>
          <a:p>
            <a:r>
              <a:rPr lang="en-IE" sz="2800" dirty="0"/>
              <a:t>Static variables 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// Primary Colours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Color.red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 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Color.green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Color.blue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// Secondary Colours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Color.cyan</a:t>
            </a:r>
            <a:r>
              <a:rPr lang="en-IE" dirty="0">
                <a:latin typeface="Abadi" panose="020B0604020104020204" pitchFamily="34" charset="0"/>
              </a:rPr>
              <a:t>    // 0, 1, 1, 1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Color.magenta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en-IE" dirty="0">
                <a:latin typeface="Abadi" panose="020B0604020104020204" pitchFamily="34" charset="0"/>
              </a:rPr>
              <a:t>// 1, 0, 1, 1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Color.yellow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</a:t>
            </a:r>
            <a:r>
              <a:rPr lang="en-IE" dirty="0">
                <a:latin typeface="Abadi" panose="020B0604020104020204" pitchFamily="34" charset="0"/>
              </a:rPr>
              <a:t>// 1, 0.92f, 0.016f, 1 “Unity yellow”, standard yellow?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// Black, White, and Clear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Color.black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Color.white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Color.grey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 </a:t>
            </a:r>
            <a:r>
              <a:rPr lang="en-IE" dirty="0">
                <a:latin typeface="Abadi" panose="020B0604020104020204" pitchFamily="34" charset="0"/>
              </a:rPr>
              <a:t>// 0.5f, 0.5f, 0.5f, 1</a:t>
            </a:r>
          </a:p>
          <a:p>
            <a:pPr marL="0" indent="0">
              <a:buNone/>
            </a:pPr>
            <a:r>
              <a:rPr lang="en-IE" dirty="0">
                <a:latin typeface="Abadi" panose="020B0604020104020204" pitchFamily="34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Abadi" panose="020B0604020104020204" pitchFamily="34" charset="0"/>
              </a:rPr>
              <a:t>Color.clear</a:t>
            </a:r>
            <a:r>
              <a:rPr lang="en-IE" dirty="0">
                <a:solidFill>
                  <a:srgbClr val="7030A0"/>
                </a:solidFill>
                <a:latin typeface="Abadi" panose="020B0604020104020204" pitchFamily="34" charset="0"/>
              </a:rPr>
              <a:t>   </a:t>
            </a:r>
            <a:r>
              <a:rPr lang="en-IE" dirty="0">
                <a:latin typeface="Abadi" panose="020B0604020104020204" pitchFamily="34" charset="0"/>
              </a:rPr>
              <a:t>// 0, 0, 0, 0</a:t>
            </a:r>
          </a:p>
          <a:p>
            <a:endParaRPr lang="en-IE" dirty="0"/>
          </a:p>
          <a:p>
            <a:endParaRPr lang="en-IE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5F041-DEDF-4CC9-B6E5-909E3B11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55720"/>
            <a:ext cx="6705600" cy="65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9928B065-5CF6-4FAA-A117-C4B74B055CF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Quaternion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idx="1"/>
          </p:nvPr>
        </p:nvSpPr>
        <p:spPr>
          <a:xfrm>
            <a:off x="609600" y="1600202"/>
            <a:ext cx="11125200" cy="4525963"/>
          </a:xfrm>
          <a:prstGeom prst="rect">
            <a:avLst/>
          </a:prstGeom>
        </p:spPr>
        <p:txBody>
          <a:bodyPr/>
          <a:lstStyle/>
          <a:p>
            <a:r>
              <a:rPr lang="en-IE" sz="2800" dirty="0"/>
              <a:t>Rotation </a:t>
            </a:r>
            <a:r>
              <a:rPr sz="2800" dirty="0"/>
              <a:t>info</a:t>
            </a:r>
          </a:p>
          <a:p>
            <a:pPr marL="0" lvl="2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b="1" dirty="0">
                <a:solidFill>
                  <a:srgbClr val="7030A0"/>
                </a:solidFill>
              </a:rPr>
              <a:t>  </a:t>
            </a:r>
            <a:r>
              <a:rPr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Quaternion 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rot</a:t>
            </a:r>
            <a:r>
              <a:rPr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Quaternion.Euler</a:t>
            </a:r>
            <a:r>
              <a:rPr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(-45,0,0);</a:t>
            </a:r>
          </a:p>
          <a:p>
            <a:r>
              <a:rPr lang="en-IE" sz="2800" dirty="0"/>
              <a:t>R</a:t>
            </a:r>
            <a:r>
              <a:rPr sz="2800" dirty="0" err="1"/>
              <a:t>otations</a:t>
            </a:r>
            <a:r>
              <a:rPr sz="2800" dirty="0"/>
              <a:t> about axes</a:t>
            </a:r>
            <a:r>
              <a:rPr sz="2600" dirty="0"/>
              <a:t> </a:t>
            </a:r>
          </a:p>
          <a:p>
            <a:pPr marL="320675" lvl="1" indent="-720725">
              <a:spcBef>
                <a:spcPts val="1200"/>
              </a:spcBef>
              <a:buNone/>
            </a:pPr>
            <a:r>
              <a:rPr sz="2200" dirty="0"/>
              <a:t>	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ea typeface="Courier"/>
                <a:cs typeface="Courier"/>
                <a:sym typeface="Courier"/>
              </a:rPr>
              <a:t>rot.eulerAngles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ea typeface="Courier"/>
                <a:cs typeface="Courier"/>
                <a:sym typeface="Courier"/>
              </a:rPr>
              <a:t>;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IE" sz="2600" dirty="0"/>
              <a:t>// </a:t>
            </a:r>
            <a:r>
              <a:rPr lang="en-IE" sz="2400" dirty="0"/>
              <a:t>Vector3 Euler angle representation</a:t>
            </a:r>
            <a:endParaRPr lang="en-IE" sz="2600" dirty="0"/>
          </a:p>
          <a:p>
            <a:pPr marL="361950" indent="-280988">
              <a:spcBef>
                <a:spcPts val="1200"/>
              </a:spcBef>
              <a:buNone/>
            </a:pPr>
            <a:r>
              <a:rPr lang="en-IE" dirty="0">
                <a:latin typeface="Courier"/>
              </a:rPr>
              <a:t>	</a:t>
            </a:r>
          </a:p>
          <a:p>
            <a:pPr marL="361950" indent="-280988">
              <a:spcBef>
                <a:spcPts val="1200"/>
              </a:spcBef>
              <a:buNone/>
            </a:pP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</a:rPr>
              <a:t>Quaternion.identity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en-IE" sz="2600" b="1" dirty="0">
                <a:solidFill>
                  <a:srgbClr val="7030A0"/>
                </a:solidFill>
                <a:latin typeface="Courier"/>
              </a:rPr>
              <a:t> </a:t>
            </a:r>
            <a:r>
              <a:rPr lang="en-IE" sz="2600" dirty="0">
                <a:solidFill>
                  <a:srgbClr val="0070C0"/>
                </a:solidFill>
              </a:rPr>
              <a:t>// "no rotation" i.e. object aligned with world or                       					parent axes</a:t>
            </a:r>
          </a:p>
          <a:p>
            <a:pPr marL="361950" indent="-280988">
              <a:spcBef>
                <a:spcPts val="1200"/>
              </a:spcBef>
              <a:buNone/>
            </a:pPr>
            <a:endParaRPr lang="en-IE" sz="2600" dirty="0">
              <a:solidFill>
                <a:srgbClr val="0070C0"/>
              </a:solidFill>
            </a:endParaRPr>
          </a:p>
          <a:p>
            <a:pPr marL="361950" indent="-280988">
              <a:spcBef>
                <a:spcPts val="1200"/>
              </a:spcBef>
              <a:buNone/>
            </a:pPr>
            <a:r>
              <a:rPr lang="en-IE" sz="2600" dirty="0">
                <a:solidFill>
                  <a:srgbClr val="0070C0"/>
                </a:solidFill>
              </a:rPr>
              <a:t>	X, Y, Z values are converted to the Quaternion's internal format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C9C2AE-0BF9-78AA-571E-909D5422756A}"/>
              </a:ext>
            </a:extLst>
          </p:cNvPr>
          <p:cNvGrpSpPr/>
          <p:nvPr/>
        </p:nvGrpSpPr>
        <p:grpSpPr>
          <a:xfrm>
            <a:off x="8229600" y="228600"/>
            <a:ext cx="3695915" cy="1765214"/>
            <a:chOff x="8229600" y="228600"/>
            <a:chExt cx="3695915" cy="17652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55CC231-3BEF-4A28-B4D6-70CD007B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0" y="228600"/>
              <a:ext cx="3695915" cy="176521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A77002-A699-8CDD-27A2-6A36FC70BF0D}"/>
                </a:ext>
              </a:extLst>
            </p:cNvPr>
            <p:cNvSpPr/>
            <p:nvPr/>
          </p:nvSpPr>
          <p:spPr>
            <a:xfrm>
              <a:off x="8229600" y="1524000"/>
              <a:ext cx="3695915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15FF70-876F-C877-7DA7-B0177C3FD13D}"/>
              </a:ext>
            </a:extLst>
          </p:cNvPr>
          <p:cNvSpPr txBox="1"/>
          <p:nvPr/>
        </p:nvSpPr>
        <p:spPr>
          <a:xfrm>
            <a:off x="6858000" y="26024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/>
              <a:t>Z &gt; X &gt; Y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74A1E-0D98-49FD-A001-D67E86F0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5" y="1828800"/>
            <a:ext cx="1078500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8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E4925-3ECE-4D3C-9BDD-C5382C59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836441"/>
            <a:ext cx="11042558" cy="55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3B60C0-4E20-4FFB-AE8F-A68A236CF344}"/>
              </a:ext>
            </a:extLst>
          </p:cNvPr>
          <p:cNvGrpSpPr/>
          <p:nvPr/>
        </p:nvGrpSpPr>
        <p:grpSpPr>
          <a:xfrm>
            <a:off x="1633537" y="402489"/>
            <a:ext cx="10591800" cy="5305687"/>
            <a:chOff x="381000" y="1643508"/>
            <a:chExt cx="7349613" cy="35709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DB7361-6072-4945-962A-D0BB358F8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751" r="16129"/>
            <a:stretch/>
          </p:blipFill>
          <p:spPr>
            <a:xfrm>
              <a:off x="381000" y="1643508"/>
              <a:ext cx="7349613" cy="357098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E3F865-41BA-45CE-85EF-CAE929D0BAB9}"/>
                </a:ext>
              </a:extLst>
            </p:cNvPr>
            <p:cNvSpPr/>
            <p:nvPr/>
          </p:nvSpPr>
          <p:spPr>
            <a:xfrm>
              <a:off x="1524000" y="4066275"/>
              <a:ext cx="6206613" cy="277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96D6F6-4A77-4943-B4B6-6AC04BA8CB31}"/>
              </a:ext>
            </a:extLst>
          </p:cNvPr>
          <p:cNvSpPr txBox="1"/>
          <p:nvPr/>
        </p:nvSpPr>
        <p:spPr>
          <a:xfrm>
            <a:off x="2133600" y="5638801"/>
            <a:ext cx="7391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can be attached to a camera to make it</a:t>
            </a:r>
          </a:p>
          <a:p>
            <a:r>
              <a:rPr lang="en-IE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continuously point at an object.</a:t>
            </a:r>
          </a:p>
        </p:txBody>
      </p:sp>
    </p:spTree>
    <p:extLst>
      <p:ext uri="{BB962C8B-B14F-4D97-AF65-F5344CB8AC3E}">
        <p14:creationId xmlns:p14="http://schemas.microsoft.com/office/powerpoint/2010/main" val="206809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26AF3-8151-4935-99AA-5151FF6C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8" y="1186423"/>
            <a:ext cx="11390143" cy="5101501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1F57622D-C3F3-4666-ABC8-3F53BF93B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69277"/>
            <a:ext cx="762000" cy="774676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64573DCC-BC61-4A2F-9967-DDD7FA6A82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2157826"/>
            <a:ext cx="838200" cy="852144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9B4F82D9-A7D8-46FD-A3D9-0D504D9344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2179"/>
            <a:ext cx="762000" cy="774676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EFBBE85-3DF9-47EB-A050-D07D1027DB01}"/>
              </a:ext>
            </a:extLst>
          </p:cNvPr>
          <p:cNvSpPr/>
          <p:nvPr/>
        </p:nvSpPr>
        <p:spPr>
          <a:xfrm rot="1730294">
            <a:off x="7403942" y="574912"/>
            <a:ext cx="2377836" cy="1535137"/>
          </a:xfrm>
          <a:prstGeom prst="triangle">
            <a:avLst>
              <a:gd name="adj" fmla="val 6242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795890-F364-4B38-A6DC-EE9AE0A815AF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181158" y="152401"/>
            <a:ext cx="0" cy="1288997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76CDB7-ED74-4FCB-A91F-9B649B9EF3C3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7181158" y="1441397"/>
            <a:ext cx="272484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B74316-5463-4290-AE76-060992C180B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629400" y="1441398"/>
            <a:ext cx="551758" cy="66809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5E2BCA3-E492-40AD-839C-1A797FC9ED9D}"/>
              </a:ext>
            </a:extLst>
          </p:cNvPr>
          <p:cNvSpPr/>
          <p:nvPr/>
        </p:nvSpPr>
        <p:spPr>
          <a:xfrm rot="2590629">
            <a:off x="7304527" y="1173925"/>
            <a:ext cx="504004" cy="761999"/>
          </a:xfrm>
          <a:prstGeom prst="arc">
            <a:avLst>
              <a:gd name="adj1" fmla="val 16101911"/>
              <a:gd name="adj2" fmla="val 14635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24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0C2162-714C-3280-4629-4BF25F2C5003}"/>
              </a:ext>
            </a:extLst>
          </p:cNvPr>
          <p:cNvSpPr txBox="1"/>
          <p:nvPr/>
        </p:nvSpPr>
        <p:spPr>
          <a:xfrm>
            <a:off x="0" y="127717"/>
            <a:ext cx="12192000" cy="65556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IE" sz="20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E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endParaRPr lang="en-IE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ExampleScript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MonoBehaviour</a:t>
            </a:r>
            <a:endParaRPr lang="en-IE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smooth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5.0f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tiltAngle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60.0f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tiltAroundZ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E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GetAxis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tiltAngle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tiltAroundX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E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GetAxis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tiltAngle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IE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Euler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tiltAroundX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tiltAroundZ</a:t>
            </a: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b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E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IE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Slerp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E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	 									</a:t>
            </a:r>
            <a:r>
              <a:rPr lang="en-IE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IE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E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smooth</a:t>
            </a:r>
            <a:r>
              <a:rPr lang="en-IE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lvl="1"/>
            <a: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E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E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8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D9B92B-CCE9-CC8B-C2C8-25713ABCC40C}"/>
              </a:ext>
            </a:extLst>
          </p:cNvPr>
          <p:cNvSpPr txBox="1"/>
          <p:nvPr/>
        </p:nvSpPr>
        <p:spPr>
          <a:xfrm>
            <a:off x="8020" y="643622"/>
            <a:ext cx="12183979" cy="52322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endParaRPr lang="en-IE" sz="24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IE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I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I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E" sz="2200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E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Example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MonoBehaviour</a:t>
            </a:r>
            <a:endParaRPr lang="en-IE" sz="2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E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GameObject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target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E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Update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IE" sz="22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Spin around target at 20 degrees/second.</a:t>
            </a:r>
            <a:endParaRPr lang="en-IE" sz="2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transform</a:t>
            </a:r>
            <a:r>
              <a:rPr lang="en-IE" sz="22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RotateAround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target</a:t>
            </a:r>
            <a:r>
              <a:rPr lang="en-IE" sz="22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transform</a:t>
            </a:r>
            <a:r>
              <a:rPr lang="en-IE" sz="22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position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IE" sz="2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			</a:t>
            </a:r>
            <a:r>
              <a:rPr lang="en-IE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Vector3</a:t>
            </a:r>
            <a:r>
              <a:rPr lang="en-IE" sz="2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IE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up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IE" sz="2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			</a:t>
            </a:r>
            <a:r>
              <a:rPr lang="en-IE" sz="2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</a:t>
            </a:r>
            <a:r>
              <a:rPr lang="en-IE" sz="22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IE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deltaTime</a:t>
            </a:r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809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A52CB-2B18-E4DC-22B7-70DB9820CFB2}"/>
              </a:ext>
            </a:extLst>
          </p:cNvPr>
          <p:cNvSpPr txBox="1"/>
          <p:nvPr/>
        </p:nvSpPr>
        <p:spPr>
          <a:xfrm>
            <a:off x="609600" y="2828836"/>
            <a:ext cx="11201400" cy="10535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IE" sz="2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Euler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sz="2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sz="2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E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45 degrees rotation around Y</a:t>
            </a:r>
            <a:endParaRPr lang="en-IE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v45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E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rotate vector 45 degrees around Y</a:t>
            </a:r>
            <a:endParaRPr lang="en-IE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CD9B-7E5D-41BF-A74F-A7802B52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a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AF2EC-B350-46DD-B0EF-FB8C2B37B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D9762-8C87-451C-AFD6-93AE43BF6D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24482" r="35833" b="23086"/>
          <a:stretch/>
        </p:blipFill>
        <p:spPr>
          <a:xfrm>
            <a:off x="5029200" y="4038601"/>
            <a:ext cx="23622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9928B065-5CF6-4FAA-A117-C4B74B055CF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Quaternion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46088" indent="-446088"/>
            <a:r>
              <a:rPr lang="en-IE" sz="2800" dirty="0"/>
              <a:t>Less computational </a:t>
            </a:r>
            <a:r>
              <a:rPr lang="en-IE" sz="2800" b="1" dirty="0"/>
              <a:t>overhead</a:t>
            </a:r>
          </a:p>
          <a:p>
            <a:pPr marL="446088" indent="-446088"/>
            <a:r>
              <a:rPr sz="2800" dirty="0"/>
              <a:t>Quaternions better for</a:t>
            </a:r>
            <a:r>
              <a:rPr lang="en-IE" sz="2800" dirty="0"/>
              <a:t> keyframe</a:t>
            </a:r>
            <a:r>
              <a:rPr sz="2800" dirty="0"/>
              <a:t> </a:t>
            </a:r>
            <a:r>
              <a:rPr sz="2800" b="1" dirty="0"/>
              <a:t>interpolation</a:t>
            </a:r>
            <a:r>
              <a:rPr sz="2800" dirty="0"/>
              <a:t> </a:t>
            </a:r>
            <a:endParaRPr lang="en-IE" sz="2800" dirty="0"/>
          </a:p>
          <a:p>
            <a:pPr marL="446088" indent="-446088"/>
            <a:r>
              <a:rPr lang="en-IE" sz="2800" dirty="0"/>
              <a:t>A</a:t>
            </a:r>
            <a:r>
              <a:rPr sz="2800" dirty="0"/>
              <a:t>void</a:t>
            </a:r>
            <a:r>
              <a:rPr lang="en-IE" sz="2800" dirty="0"/>
              <a:t> </a:t>
            </a:r>
            <a:r>
              <a:rPr sz="2800" b="1" dirty="0"/>
              <a:t>Gimbal Lock </a:t>
            </a:r>
            <a:r>
              <a:rPr sz="2800" dirty="0"/>
              <a:t>(</a:t>
            </a:r>
            <a:r>
              <a:rPr lang="en-IE" sz="2800" dirty="0"/>
              <a:t>2</a:t>
            </a:r>
            <a:r>
              <a:rPr sz="2800" dirty="0"/>
              <a:t> Euler axes align)</a:t>
            </a:r>
            <a:endParaRPr lang="en-IE" sz="2800" dirty="0"/>
          </a:p>
          <a:p>
            <a:pPr marL="0" indent="0">
              <a:buNone/>
            </a:pPr>
            <a:r>
              <a:rPr lang="en-IE" sz="2800" dirty="0"/>
              <a:t>But</a:t>
            </a:r>
          </a:p>
          <a:p>
            <a:pPr marL="446088" indent="-446088"/>
            <a:r>
              <a:rPr lang="en-IE" sz="2800"/>
              <a:t>Not as </a:t>
            </a:r>
            <a:r>
              <a:rPr lang="en-IE" sz="2800" dirty="0"/>
              <a:t>intuitive</a:t>
            </a:r>
          </a:p>
          <a:p>
            <a:pPr marL="0" lvl="2" indent="0">
              <a:buNone/>
            </a:pPr>
            <a:endParaRPr lang="en-IE" dirty="0"/>
          </a:p>
          <a:p>
            <a:pPr marL="0" lvl="2" indent="0">
              <a:buNone/>
            </a:pPr>
            <a:r>
              <a:rPr lang="en-IE" sz="2800" dirty="0"/>
              <a:t>See: </a:t>
            </a:r>
            <a:r>
              <a:rPr lang="en-IE" sz="2000" i="1" dirty="0"/>
              <a:t>https://docs.unity3d.com/Manual/QuaternionAndEulerRotationsInUnity.html</a:t>
            </a:r>
            <a:endParaRPr sz="2000" i="1" dirty="0"/>
          </a:p>
          <a:p>
            <a:pPr marL="320675" lvl="1" indent="-720725">
              <a:spcBef>
                <a:spcPts val="1200"/>
              </a:spcBef>
              <a:buNone/>
            </a:pPr>
            <a:r>
              <a:rPr sz="2200" dirty="0"/>
              <a:t>	</a:t>
            </a:r>
            <a:endParaRPr lang="en-IE" sz="26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141ED60-ED25-46D5-8BC0-2253937E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67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336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485D223E-28B4-46EA-A743-A650D8D68A3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Mathf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idx="1"/>
          </p:nvPr>
        </p:nvSpPr>
        <p:spPr>
          <a:xfrm>
            <a:off x="609600" y="1143000"/>
            <a:ext cx="12420600" cy="452596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800" dirty="0"/>
              <a:t>C</a:t>
            </a:r>
            <a:r>
              <a:rPr sz="2800" dirty="0" err="1"/>
              <a:t>ollection</a:t>
            </a:r>
            <a:r>
              <a:rPr sz="2800" dirty="0"/>
              <a:t> of static math functions</a:t>
            </a: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Mathf.Sin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(x)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Mathf.Cos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(x)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…</a:t>
            </a:r>
            <a:endParaRPr sz="2600" dirty="0">
              <a:solidFill>
                <a:srgbClr val="7030A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Mathf.PI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</a:t>
            </a: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Mathf.Min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(2, 3, 1);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Mathf.Max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(2, 3, 1);  </a:t>
            </a:r>
            <a:endParaRPr sz="2600" dirty="0">
              <a:solidFill>
                <a:srgbClr val="7030A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Mathf.Round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(1.75f);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Mathf.Ceil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(1.75f);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Mathf.Floor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(1.75f);  </a:t>
            </a: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Mathf.Abs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(-25); </a:t>
            </a:r>
            <a:endParaRPr lang="en-IE" sz="2600" dirty="0">
              <a:solidFill>
                <a:srgbClr val="7030A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3" indent="0">
              <a:spcBef>
                <a:spcPts val="1200"/>
              </a:spcBef>
              <a:spcAft>
                <a:spcPts val="1200"/>
              </a:spcAft>
              <a:buNone/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Mathf.lerp</a:t>
            </a: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(3f, 5f, 0.5f);</a:t>
            </a:r>
            <a:r>
              <a:rPr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3D9F-3828-A154-601B-A85473F6F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10972800" cy="5287965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Vector3 from = </a:t>
            </a:r>
            <a:r>
              <a:rPr lang="en-IE" sz="2800" b="0" i="0" dirty="0">
                <a:solidFill>
                  <a:srgbClr val="0000FF"/>
                </a:solidFill>
                <a:effectLst/>
                <a:latin typeface="Menlo"/>
              </a:rPr>
              <a:t>new</a:t>
            </a: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 Vector3 (1f, 2f, 3f);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Vector3 to = </a:t>
            </a:r>
            <a:r>
              <a:rPr lang="en-IE" sz="2800" b="0" i="0" dirty="0">
                <a:solidFill>
                  <a:srgbClr val="0000FF"/>
                </a:solidFill>
                <a:effectLst/>
                <a:latin typeface="Menlo"/>
              </a:rPr>
              <a:t>new</a:t>
            </a: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 Vector3 (5f, 6f, 7f);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b="0" i="0" dirty="0">
                <a:solidFill>
                  <a:srgbClr val="008000"/>
                </a:solidFill>
                <a:effectLst/>
                <a:latin typeface="Menlo"/>
              </a:rPr>
              <a:t>// Here result = (4, 5, 6)</a:t>
            </a: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b="0" i="0" dirty="0">
                <a:solidFill>
                  <a:srgbClr val="1A1A1A"/>
                </a:solidFill>
                <a:effectLst/>
                <a:latin typeface="Menlo"/>
              </a:rPr>
              <a:t>Vector3 result = Vector3.Lerp (from, to, 0.75f);</a:t>
            </a:r>
          </a:p>
          <a:p>
            <a:pPr marL="0" indent="0">
              <a:spcAft>
                <a:spcPts val="1200"/>
              </a:spcAft>
              <a:buNone/>
            </a:pPr>
            <a:endParaRPr lang="en-IE" sz="2800" b="0" i="0" dirty="0">
              <a:solidFill>
                <a:srgbClr val="1A1A1A"/>
              </a:solidFill>
              <a:effectLst/>
              <a:latin typeface="Menlo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E" sz="2800" dirty="0">
                <a:solidFill>
                  <a:srgbClr val="1A1A1A"/>
                </a:solidFill>
                <a:latin typeface="Menlo"/>
              </a:rPr>
              <a:t>void Update 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E" sz="2800" dirty="0">
                <a:solidFill>
                  <a:srgbClr val="1A1A1A"/>
                </a:solidFill>
                <a:latin typeface="Menlo"/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E" sz="2800" dirty="0">
                <a:solidFill>
                  <a:srgbClr val="1A1A1A"/>
                </a:solidFill>
                <a:latin typeface="Menlo"/>
              </a:rPr>
              <a:t>    </a:t>
            </a:r>
            <a:r>
              <a:rPr lang="en-IE" sz="2800" dirty="0" err="1">
                <a:solidFill>
                  <a:srgbClr val="1A1A1A"/>
                </a:solidFill>
                <a:latin typeface="Menlo"/>
              </a:rPr>
              <a:t>light.intensity</a:t>
            </a:r>
            <a:r>
              <a:rPr lang="en-IE" sz="2800" dirty="0">
                <a:solidFill>
                  <a:srgbClr val="1A1A1A"/>
                </a:solidFill>
                <a:latin typeface="Menlo"/>
              </a:rPr>
              <a:t> = </a:t>
            </a:r>
            <a:r>
              <a:rPr lang="en-IE" sz="2800" dirty="0" err="1">
                <a:solidFill>
                  <a:srgbClr val="1A1A1A"/>
                </a:solidFill>
                <a:latin typeface="Menlo"/>
              </a:rPr>
              <a:t>Mathf.Lerp</a:t>
            </a:r>
            <a:r>
              <a:rPr lang="en-IE" sz="2800" dirty="0">
                <a:solidFill>
                  <a:srgbClr val="1A1A1A"/>
                </a:solidFill>
                <a:latin typeface="Menlo"/>
              </a:rPr>
              <a:t> ( </a:t>
            </a:r>
            <a:r>
              <a:rPr lang="en-IE" sz="2800" dirty="0" err="1">
                <a:solidFill>
                  <a:srgbClr val="1A1A1A"/>
                </a:solidFill>
                <a:latin typeface="Menlo"/>
              </a:rPr>
              <a:t>light.intensity</a:t>
            </a:r>
            <a:r>
              <a:rPr lang="en-IE" sz="2800" dirty="0">
                <a:solidFill>
                  <a:srgbClr val="1A1A1A"/>
                </a:solidFill>
                <a:latin typeface="Menlo"/>
              </a:rPr>
              <a:t>, 8f, 0.5f * </a:t>
            </a:r>
            <a:r>
              <a:rPr lang="en-IE" sz="2800" dirty="0" err="1">
                <a:solidFill>
                  <a:srgbClr val="1A1A1A"/>
                </a:solidFill>
                <a:latin typeface="Menlo"/>
              </a:rPr>
              <a:t>Time.deltaTime</a:t>
            </a:r>
            <a:r>
              <a:rPr lang="en-IE" sz="2800" dirty="0">
                <a:solidFill>
                  <a:srgbClr val="1A1A1A"/>
                </a:solidFill>
                <a:latin typeface="Menlo"/>
              </a:rPr>
              <a:t> ) 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E" sz="2800" dirty="0">
                <a:solidFill>
                  <a:srgbClr val="1A1A1A"/>
                </a:solidFill>
                <a:latin typeface="Menlo"/>
              </a:rPr>
              <a:t>}</a:t>
            </a:r>
          </a:p>
          <a:p>
            <a:pPr marL="0" indent="0">
              <a:spcAft>
                <a:spcPts val="1200"/>
              </a:spcAft>
              <a:buNone/>
            </a:pPr>
            <a:endParaRPr lang="en-IE" sz="2800" dirty="0">
              <a:solidFill>
                <a:srgbClr val="1A1A1A"/>
              </a:solidFill>
              <a:latin typeface="Menlo"/>
            </a:endParaRPr>
          </a:p>
          <a:p>
            <a:pPr marL="0" indent="0">
              <a:spcAft>
                <a:spcPts val="1200"/>
              </a:spcAft>
              <a:buNone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2645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E6D65247-DE7D-42DF-8DAF-EDF52EBCFE3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Screen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52596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sz="2800" dirty="0"/>
              <a:t>Info about display</a:t>
            </a:r>
          </a:p>
          <a:p>
            <a:r>
              <a:rPr lang="en-IE" sz="2800" dirty="0"/>
              <a:t>List supported </a:t>
            </a:r>
            <a:r>
              <a:rPr lang="en-IE" sz="2800" b="1" dirty="0"/>
              <a:t>resolutions</a:t>
            </a:r>
          </a:p>
          <a:p>
            <a:r>
              <a:rPr lang="en-IE" sz="2800" dirty="0"/>
              <a:t>Switch resolutions</a:t>
            </a:r>
          </a:p>
          <a:p>
            <a:r>
              <a:rPr sz="2800" dirty="0"/>
              <a:t>Static class variables and functions</a:t>
            </a:r>
            <a:endParaRPr dirty="0"/>
          </a:p>
          <a:p>
            <a:pPr marL="0" lvl="1" indent="-400050">
              <a:buNone/>
            </a:pPr>
            <a:r>
              <a:rPr dirty="0"/>
              <a:t>	</a:t>
            </a:r>
            <a:r>
              <a:rPr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Screen.width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	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Screen.height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	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Screen.fullScreen</a:t>
            </a:r>
            <a:r>
              <a:rPr lang="en-IE" sz="26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</a:t>
            </a:r>
            <a:endParaRPr lang="en-IE" sz="2600" b="1" strike="sngStrike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lvl="1" indent="-400050">
              <a:buNone/>
            </a:pPr>
            <a:r>
              <a:rPr lang="en-IE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</a:t>
            </a:r>
          </a:p>
          <a:p>
            <a:pPr marL="0" lvl="1" indent="-400050">
              <a:buNone/>
            </a:pPr>
            <a:r>
              <a:rPr lang="en-IE" sz="2600" dirty="0">
                <a:solidFill>
                  <a:schemeClr val="tx1">
                    <a:lumMod val="65000"/>
                    <a:lumOff val="35000"/>
                  </a:schemeClr>
                </a:solidFill>
                <a:ea typeface="Courier"/>
                <a:sym typeface="Courier"/>
              </a:rPr>
              <a:t>	</a:t>
            </a:r>
            <a:r>
              <a:rPr lang="en-IE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"/>
                <a:sym typeface="Courier"/>
              </a:rPr>
              <a:t>// Switch to 640 x 480 </a:t>
            </a:r>
            <a:r>
              <a:rPr lang="en-IE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"/>
                <a:sym typeface="Courier"/>
              </a:rPr>
              <a:t>fullscreen</a:t>
            </a:r>
            <a:endParaRPr lang="en-IE" sz="2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Courier"/>
              <a:sym typeface="Courier"/>
            </a:endParaRPr>
          </a:p>
          <a:p>
            <a:pPr marL="0" indent="0">
              <a:buNone/>
            </a:pPr>
            <a:r>
              <a:rPr lang="en-IE" sz="2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Screen.SetResolution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(640, 480, true);</a:t>
            </a:r>
          </a:p>
          <a:p>
            <a:pPr marL="0" indent="0"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0" lvl="1" indent="-400050">
              <a:buNone/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endParaRPr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2B8D3-564B-C9B9-F2CD-9F5F5723B60A}"/>
              </a:ext>
            </a:extLst>
          </p:cNvPr>
          <p:cNvSpPr txBox="1"/>
          <p:nvPr/>
        </p:nvSpPr>
        <p:spPr>
          <a:xfrm>
            <a:off x="1524000" y="5742930"/>
            <a:ext cx="60936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E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Roboto" panose="02000000000000000000" pitchFamily="2" charset="0"/>
                <a:ea typeface="+mn-ea"/>
                <a:cs typeface="Arial" panose="020B0604020202020204" pitchFamily="34" charset="0"/>
              </a:rPr>
              <a:t>Screen.SetResolution</a:t>
            </a:r>
            <a:r>
              <a:rPr kumimoji="0" lang="en-IE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Roboto" panose="02000000000000000000" pitchFamily="2" charset="0"/>
                <a:ea typeface="+mn-ea"/>
                <a:cs typeface="Arial" panose="020B0604020202020204" pitchFamily="34" charset="0"/>
              </a:rPr>
              <a:t>(800, 600, false);</a:t>
            </a:r>
            <a:endParaRPr kumimoji="0" lang="en-IE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0090A6-F0FE-4EF5-925B-3EECB4F7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0" y="1257300"/>
            <a:ext cx="111193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1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ACD54554-711A-407F-8660-F6D744E8FC9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SystemInfo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sz="2800" dirty="0"/>
              <a:t>Info about the device/computer</a:t>
            </a:r>
          </a:p>
          <a:p>
            <a:pPr marL="892175" lvl="2" indent="0">
              <a:buNone/>
            </a:pPr>
            <a:endParaRPr lang="en-IE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1950" lvl="2" indent="0">
              <a:buNone/>
            </a:pP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  <a:ea typeface="Courier"/>
                <a:cs typeface="Courier"/>
                <a:sym typeface="Courier"/>
              </a:rPr>
              <a:t>SystemInfo.operatingSystem</a:t>
            </a:r>
            <a:r>
              <a:rPr lang="en-I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"/>
                <a:cs typeface="Courier"/>
                <a:sym typeface="Courier"/>
              </a:rPr>
              <a:t>	</a:t>
            </a:r>
          </a:p>
          <a:p>
            <a:pPr marL="361950" lvl="2" indent="0">
              <a:buNone/>
            </a:pPr>
            <a:r>
              <a:rPr lang="en-I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"/>
                <a:cs typeface="Courier"/>
                <a:sym typeface="Courier"/>
              </a:rPr>
              <a:t>// OS version (e.g., Mac OS X 10.9.3)</a:t>
            </a:r>
          </a:p>
          <a:p>
            <a:pPr marL="0" lvl="2" indent="0">
              <a:buNone/>
            </a:pPr>
            <a:r>
              <a:rPr lang="en-I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sym typeface="Courier"/>
              </a:rPr>
              <a:t>	</a:t>
            </a:r>
          </a:p>
          <a:p>
            <a:pPr marL="0" lvl="2" indent="0">
              <a:buNone/>
            </a:pPr>
            <a:r>
              <a:rPr lang="en-IE" sz="2800" dirty="0">
                <a:solidFill>
                  <a:srgbClr val="7030A0"/>
                </a:solidFill>
                <a:latin typeface="Consolas" panose="020B0609020204030204" pitchFamily="49" charset="0"/>
                <a:sym typeface="Courier"/>
              </a:rPr>
              <a:t>  </a:t>
            </a: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  <a:sym typeface="Courier"/>
              </a:rPr>
              <a:t>SystemInfo.systemMemorySize</a:t>
            </a:r>
            <a:r>
              <a:rPr lang="en-I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sym typeface="Courier"/>
              </a:rPr>
              <a:t>	</a:t>
            </a:r>
          </a:p>
          <a:p>
            <a:pPr marL="0" lvl="2" indent="0">
              <a:buNone/>
            </a:pPr>
            <a:r>
              <a:rPr lang="en-IE" sz="2400" dirty="0">
                <a:latin typeface="Consolas" panose="020B0609020204030204" pitchFamily="49" charset="0"/>
                <a:sym typeface="Courier"/>
              </a:rPr>
              <a:t>		</a:t>
            </a:r>
          </a:p>
          <a:p>
            <a:pPr marL="0" lvl="2" indent="0">
              <a:buNone/>
            </a:pPr>
            <a:endParaRPr lang="en-IE" sz="2000" dirty="0">
              <a:sym typeface="Courier"/>
            </a:endParaRPr>
          </a:p>
          <a:p>
            <a:pPr marL="0" lvl="2" indent="0">
              <a:buNone/>
            </a:pPr>
            <a:endParaRPr lang="en-IE" sz="2400" dirty="0">
              <a:latin typeface="Courier"/>
              <a:sym typeface="Courier"/>
            </a:endParaRPr>
          </a:p>
          <a:p>
            <a:pPr marL="0" lvl="2" indent="0">
              <a:buNone/>
            </a:pPr>
            <a:endParaRPr sz="2400" dirty="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42BE-A789-4075-B7CE-B8E4D82D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GameObjects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793A2-AA2D-4839-A06E-514520A0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905000"/>
            <a:ext cx="2895600" cy="44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7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258DC-6309-4AD0-9B81-5EA51F799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60" y="988009"/>
            <a:ext cx="3854840" cy="3691302"/>
          </a:xfrm>
          <a:prstGeom prst="rect">
            <a:avLst/>
          </a:prstGeom>
        </p:spPr>
      </p:pic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GameObject</a:t>
            </a:r>
            <a:endParaRPr dirty="0"/>
          </a:p>
        </p:txBody>
      </p:sp>
      <p:sp>
        <p:nvSpPr>
          <p:cNvPr id="187" name="Shape 18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sz="2800" dirty="0"/>
              <a:t>Base class for all objects in scenes</a:t>
            </a:r>
          </a:p>
          <a:p>
            <a:r>
              <a:rPr sz="2800" dirty="0"/>
              <a:t>Composed of </a:t>
            </a:r>
            <a:r>
              <a:rPr sz="2800" b="1" dirty="0"/>
              <a:t>components</a:t>
            </a:r>
            <a:endParaRPr lang="en-IE" sz="2800" b="1" dirty="0"/>
          </a:p>
          <a:p>
            <a:r>
              <a:rPr lang="en-IE" sz="2800" dirty="0"/>
              <a:t>Always has a </a:t>
            </a:r>
            <a:r>
              <a:rPr lang="en-IE" sz="2800" b="1" dirty="0"/>
              <a:t>Transform</a:t>
            </a:r>
            <a:r>
              <a:rPr lang="en-IE" sz="2800" dirty="0"/>
              <a:t>                                                  component</a:t>
            </a:r>
          </a:p>
          <a:p>
            <a:pPr marL="97790" indent="0">
              <a:buNone/>
            </a:pPr>
            <a:r>
              <a:rPr lang="en-IE" sz="2800" b="1" dirty="0">
                <a:solidFill>
                  <a:srgbClr val="7030A0"/>
                </a:solidFill>
                <a:latin typeface="Courier"/>
              </a:rPr>
              <a:t> </a:t>
            </a:r>
          </a:p>
          <a:p>
            <a:pPr marL="97790" indent="0">
              <a:buNone/>
            </a:pPr>
            <a:endParaRPr lang="en-IE" sz="2600" b="1" dirty="0">
              <a:solidFill>
                <a:srgbClr val="7030A0"/>
              </a:solidFill>
              <a:latin typeface="Courier"/>
            </a:endParaRPr>
          </a:p>
          <a:p>
            <a:pPr marL="97790" indent="0">
              <a:buNone/>
            </a:pPr>
            <a:endParaRPr lang="en-IE" sz="2600" b="1" dirty="0">
              <a:solidFill>
                <a:srgbClr val="7030A0"/>
              </a:solidFill>
              <a:latin typeface="Courier"/>
            </a:endParaRPr>
          </a:p>
          <a:p>
            <a:pPr marL="97790" indent="0">
              <a:buNone/>
            </a:pPr>
            <a:endParaRPr lang="en-IE" sz="2600" b="1" dirty="0">
              <a:solidFill>
                <a:srgbClr val="7030A0"/>
              </a:solidFill>
              <a:latin typeface="Courier"/>
            </a:endParaRPr>
          </a:p>
          <a:p>
            <a:pPr marL="97790" indent="0">
              <a:buNone/>
            </a:pPr>
            <a:endParaRPr lang="en-IE" sz="2600" b="1" dirty="0">
              <a:solidFill>
                <a:srgbClr val="7030A0"/>
              </a:solidFill>
              <a:latin typeface="Courier"/>
            </a:endParaRPr>
          </a:p>
          <a:p>
            <a:pPr marL="97790" indent="0">
              <a:buNone/>
            </a:pPr>
            <a:r>
              <a:rPr lang="en-IE" sz="2600" b="1" dirty="0" err="1">
                <a:solidFill>
                  <a:srgbClr val="7030A0"/>
                </a:solidFill>
                <a:latin typeface="Courier"/>
              </a:rPr>
              <a:t>GameObject</a:t>
            </a:r>
            <a:r>
              <a:rPr lang="en-IE" sz="2600" b="1" dirty="0">
                <a:solidFill>
                  <a:srgbClr val="7030A0"/>
                </a:solidFill>
                <a:latin typeface="Courier"/>
              </a:rPr>
              <a:t> go = new </a:t>
            </a:r>
            <a:r>
              <a:rPr lang="en-IE" sz="2600" b="1" dirty="0" err="1">
                <a:solidFill>
                  <a:srgbClr val="7030A0"/>
                </a:solidFill>
                <a:latin typeface="Courier"/>
              </a:rPr>
              <a:t>GameObject</a:t>
            </a:r>
            <a:r>
              <a:rPr lang="en-IE" sz="2600" b="1" dirty="0">
                <a:solidFill>
                  <a:srgbClr val="7030A0"/>
                </a:solidFill>
                <a:latin typeface="Courier"/>
              </a:rPr>
              <a:t>("</a:t>
            </a:r>
            <a:r>
              <a:rPr lang="en-IE" sz="2600" b="1" dirty="0" err="1">
                <a:solidFill>
                  <a:srgbClr val="7030A0"/>
                </a:solidFill>
                <a:latin typeface="Courier"/>
              </a:rPr>
              <a:t>MyGO</a:t>
            </a:r>
            <a:r>
              <a:rPr lang="en-IE" sz="2600" b="1" dirty="0">
                <a:solidFill>
                  <a:srgbClr val="7030A0"/>
                </a:solidFill>
                <a:latin typeface="Courier"/>
              </a:rPr>
              <a:t>");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C42DB-51DC-4D9E-9C67-8AD259798527}"/>
              </a:ext>
            </a:extLst>
          </p:cNvPr>
          <p:cNvSpPr/>
          <p:nvPr/>
        </p:nvSpPr>
        <p:spPr>
          <a:xfrm>
            <a:off x="8382000" y="47936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200" dirty="0"/>
              <a:t>https://msdn.microsoft.com/</a:t>
            </a:r>
          </a:p>
          <a:p>
            <a:r>
              <a:rPr lang="en-IE" sz="1200" dirty="0" err="1"/>
              <a:t>en</a:t>
            </a:r>
            <a:r>
              <a:rPr lang="en-IE" sz="1200" dirty="0"/>
              <a:t>-us/magazine/dn759441.aspx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GameObject</a:t>
            </a:r>
            <a:r>
              <a:rPr lang="en-IE" dirty="0"/>
              <a:t>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dirty="0"/>
          </a:p>
        </p:txBody>
      </p:sp>
      <p:sp>
        <p:nvSpPr>
          <p:cNvPr id="187" name="Shape 187"/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sz="2800" dirty="0"/>
              <a:t>Instance variables and functions</a:t>
            </a:r>
          </a:p>
          <a:p>
            <a:pPr marL="0" lvl="1" indent="0">
              <a:spcBef>
                <a:spcPts val="600"/>
              </a:spcBef>
              <a:buNone/>
              <a:defRPr sz="3900"/>
            </a:pPr>
            <a:r>
              <a:rPr sz="2400" dirty="0"/>
              <a:t>	</a:t>
            </a:r>
            <a:r>
              <a:rPr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go.name	</a:t>
            </a:r>
          </a:p>
          <a:p>
            <a:pPr marL="0" lvl="1" indent="0">
              <a:spcBef>
                <a:spcPts val="600"/>
              </a:spcBef>
              <a:buNone/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go.transform</a:t>
            </a:r>
            <a:r>
              <a:rPr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  	</a:t>
            </a:r>
          </a:p>
          <a:p>
            <a:pPr marL="0" lvl="1" indent="0">
              <a:spcBef>
                <a:spcPts val="600"/>
              </a:spcBef>
              <a:buNone/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go.GetComponent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&lt;Transform&gt;()</a:t>
            </a:r>
          </a:p>
          <a:p>
            <a:pPr marL="0" lvl="1" indent="0">
              <a:spcBef>
                <a:spcPts val="600"/>
              </a:spcBef>
              <a:spcAft>
                <a:spcPts val="1200"/>
              </a:spcAft>
              <a:buNone/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go.SetActive</a:t>
            </a:r>
            <a:r>
              <a:rPr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(false)</a:t>
            </a:r>
            <a:r>
              <a:rPr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endParaRPr lang="en-IE" sz="26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79375" indent="0">
              <a:buNone/>
            </a:pPr>
            <a:r>
              <a:rPr lang="en-IE" sz="26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//</a:t>
            </a:r>
            <a:r>
              <a:rPr sz="26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 any</a:t>
            </a:r>
            <a:r>
              <a:rPr lang="en-IE" sz="26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atta</a:t>
            </a: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ched</a:t>
            </a:r>
            <a:r>
              <a:rPr sz="26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component</a:t>
            </a:r>
            <a:endParaRPr lang="en-IE" sz="26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9375" indent="0">
              <a:buNone/>
            </a:pP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IE" sz="2600" dirty="0" err="1">
                <a:solidFill>
                  <a:srgbClr val="7030A0"/>
                </a:solidFill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GetComponent</a:t>
            </a:r>
            <a:r>
              <a:rPr lang="en-IE" sz="2600" dirty="0">
                <a:solidFill>
                  <a:srgbClr val="7030A0"/>
                </a:solidFill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&lt;</a:t>
            </a:r>
            <a:r>
              <a:rPr lang="en-IE" sz="2600" dirty="0" err="1">
                <a:solidFill>
                  <a:srgbClr val="7030A0"/>
                </a:solidFill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ComponentType</a:t>
            </a:r>
            <a:r>
              <a:rPr lang="en-IE" sz="2600" dirty="0">
                <a:solidFill>
                  <a:srgbClr val="7030A0"/>
                </a:solidFill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&gt;()</a:t>
            </a:r>
            <a:endParaRPr lang="en-IE" sz="2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9375" indent="0">
              <a:buNone/>
            </a:pPr>
            <a:endParaRPr lang="en-IE" sz="2200" b="1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79425" lvl="1" indent="0">
              <a:spcAft>
                <a:spcPts val="1200"/>
              </a:spcAft>
              <a:buNone/>
            </a:pP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anotherScript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GetComponent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</a:t>
            </a: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AnotherScript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&gt;();</a:t>
            </a:r>
          </a:p>
          <a:p>
            <a:pPr marL="479425" lvl="1" indent="0">
              <a:buNone/>
            </a:pP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boxCol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otherGameObj.GetComponent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</a:t>
            </a:r>
            <a:r>
              <a:rPr lang="en-IE" sz="28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BoxCollider</a:t>
            </a:r>
            <a:r>
              <a:rPr lang="en-IE" sz="2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&gt;();</a:t>
            </a:r>
            <a:endParaRPr sz="2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D50C1744-A969-48ED-A821-B11D0EBCF6CC}"/>
              </a:ext>
            </a:extLst>
          </p:cNvPr>
          <p:cNvSpPr/>
          <p:nvPr/>
        </p:nvSpPr>
        <p:spPr>
          <a:xfrm>
            <a:off x="1096920" y="2743200"/>
            <a:ext cx="350519" cy="5334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353DA-AD1C-4CB2-894C-CBEF113A42C2}"/>
              </a:ext>
            </a:extLst>
          </p:cNvPr>
          <p:cNvSpPr txBox="1"/>
          <p:nvPr/>
        </p:nvSpPr>
        <p:spPr>
          <a:xfrm>
            <a:off x="640307" y="2737338"/>
            <a:ext cx="35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43617300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7442-BC8E-461B-8CC8-E1CFD4E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Referencing </a:t>
            </a:r>
            <a:r>
              <a:rPr lang="en-IE" dirty="0" err="1"/>
              <a:t>GameObjects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962C-075A-4382-A5DE-EE7F13B9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IE" sz="2800" dirty="0"/>
              <a:t>If script is component of </a:t>
            </a:r>
            <a:r>
              <a:rPr lang="en-IE" sz="2800" dirty="0" err="1"/>
              <a:t>gameObject</a:t>
            </a:r>
            <a:endParaRPr lang="en-IE" sz="2800" dirty="0"/>
          </a:p>
          <a:p>
            <a:pPr marL="0" indent="0">
              <a:spcBef>
                <a:spcPts val="1200"/>
              </a:spcBef>
              <a:buNone/>
            </a:pPr>
            <a:r>
              <a:rPr lang="en-IE" b="1" dirty="0">
                <a:latin typeface="Consolas" panose="020B0609020204030204" pitchFamily="49" charset="0"/>
              </a:rPr>
              <a:t>  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this.gameObject</a:t>
            </a:r>
            <a:r>
              <a:rPr lang="en-IE" sz="2600" dirty="0"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IE" dirty="0">
                <a:latin typeface="Consolas" panose="020B0609020204030204" pitchFamily="49" charset="0"/>
              </a:rPr>
              <a:t>or </a:t>
            </a:r>
            <a:r>
              <a:rPr lang="en-IE" sz="2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</a:t>
            </a:r>
            <a:endParaRPr lang="en-IE" sz="2600" dirty="0">
              <a:solidFill>
                <a:srgbClr val="7030A0"/>
              </a:solidFill>
              <a:latin typeface="Consolas" panose="020B06090202040302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IE" sz="2800" dirty="0"/>
              <a:t>If script </a:t>
            </a:r>
            <a:r>
              <a:rPr lang="en-IE" sz="2800" b="1" dirty="0"/>
              <a:t>not attached</a:t>
            </a:r>
          </a:p>
          <a:p>
            <a:pPr marL="361950" lvl="1" indent="0">
              <a:spcBef>
                <a:spcPts val="1200"/>
              </a:spcBef>
              <a:buNone/>
            </a:pPr>
            <a:r>
              <a:rPr lang="en-IE" sz="2600" dirty="0"/>
              <a:t>1. Define public </a:t>
            </a:r>
            <a:r>
              <a:rPr lang="en-IE" sz="2600" dirty="0" err="1"/>
              <a:t>GameObject</a:t>
            </a:r>
            <a:r>
              <a:rPr lang="en-IE" sz="2600" dirty="0"/>
              <a:t> variable and attach in </a:t>
            </a:r>
            <a:r>
              <a:rPr lang="en-IE" sz="2600" b="1" dirty="0"/>
              <a:t>inspector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E" sz="25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sz="2500" b="1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public</a:t>
            </a:r>
            <a:r>
              <a:rPr lang="en-IE" sz="25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IE" sz="25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</a:t>
            </a:r>
            <a:r>
              <a:rPr lang="en-IE" sz="25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target;</a:t>
            </a:r>
          </a:p>
          <a:p>
            <a:pPr marL="361950" lvl="1" indent="0">
              <a:spcBef>
                <a:spcPts val="1200"/>
              </a:spcBef>
              <a:buNone/>
            </a:pPr>
            <a:r>
              <a:rPr lang="en-IE" sz="2600" dirty="0"/>
              <a:t>2. Search by name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E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</a:t>
            </a:r>
            <a:r>
              <a:rPr lang="en-IE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target = </a:t>
            </a:r>
            <a:r>
              <a:rPr lang="en-IE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GameObject.</a:t>
            </a:r>
            <a:r>
              <a:rPr lang="en-IE" b="1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Find</a:t>
            </a:r>
            <a:r>
              <a:rPr lang="en-IE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(“Enemy”);</a:t>
            </a:r>
          </a:p>
          <a:p>
            <a:pPr marL="361950" lvl="1" indent="0">
              <a:spcBef>
                <a:spcPts val="1200"/>
              </a:spcBef>
              <a:buNone/>
            </a:pPr>
            <a:r>
              <a:rPr lang="en-IE" sz="2600" dirty="0"/>
              <a:t>3. Search by tag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E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</a:t>
            </a:r>
            <a:r>
              <a:rPr lang="en-IE" sz="22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target = </a:t>
            </a:r>
            <a:r>
              <a:rPr lang="en-IE" sz="22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GameObject.</a:t>
            </a:r>
            <a:r>
              <a:rPr lang="en-IE" sz="2200" b="1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FindWithTag</a:t>
            </a:r>
            <a:r>
              <a:rPr lang="en-IE" sz="22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(“Player”);</a:t>
            </a:r>
          </a:p>
        </p:txBody>
      </p:sp>
    </p:spTree>
    <p:extLst>
      <p:ext uri="{BB962C8B-B14F-4D97-AF65-F5344CB8AC3E}">
        <p14:creationId xmlns:p14="http://schemas.microsoft.com/office/powerpoint/2010/main" val="248927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DCD6-9B31-4E2D-A653-6CE18DCA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0A09-15CC-407B-824B-E41EAB87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IE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Awake() Start()  </a:t>
            </a:r>
            <a:r>
              <a:rPr lang="en-IE" sz="2800" dirty="0"/>
              <a:t>Called </a:t>
            </a:r>
            <a:r>
              <a:rPr lang="en-IE" sz="2800" b="1" dirty="0"/>
              <a:t>once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     </a:t>
            </a:r>
            <a:r>
              <a:rPr lang="en-IE" sz="2800" dirty="0"/>
              <a:t>Most </a:t>
            </a:r>
            <a:r>
              <a:rPr lang="en-IE" sz="2800" b="1" dirty="0"/>
              <a:t>behaviour code</a:t>
            </a:r>
            <a:r>
              <a:rPr lang="en-IE" sz="2800" dirty="0"/>
              <a:t> except physics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FixedUpdate</a:t>
            </a:r>
            <a:r>
              <a:rPr lang="en-IE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IE" sz="2800" b="1" dirty="0"/>
              <a:t>Physics</a:t>
            </a:r>
            <a:r>
              <a:rPr lang="en-IE" sz="2800" dirty="0"/>
              <a:t>-based game behaviour</a:t>
            </a:r>
          </a:p>
          <a:p>
            <a:pPr marL="0" indent="0">
              <a:lnSpc>
                <a:spcPct val="120000"/>
              </a:lnSpc>
              <a:buNone/>
            </a:pPr>
            <a:endParaRPr lang="en-IE" sz="1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E" sz="2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OnCollisionEnter</a:t>
            </a:r>
            <a:r>
              <a:rPr lang="en-IE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(Collision collision)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800" dirty="0"/>
              <a:t>This </a:t>
            </a:r>
            <a:r>
              <a:rPr lang="en-IE" sz="2800" b="1" dirty="0"/>
              <a:t>collider/</a:t>
            </a:r>
            <a:r>
              <a:rPr lang="en-IE" sz="2800" b="1" dirty="0" err="1"/>
              <a:t>rigidbody</a:t>
            </a:r>
            <a:r>
              <a:rPr lang="en-IE" sz="2800" b="1" dirty="0"/>
              <a:t> </a:t>
            </a:r>
            <a:r>
              <a:rPr lang="en-IE" sz="2800" dirty="0"/>
              <a:t>touches another </a:t>
            </a:r>
            <a:r>
              <a:rPr lang="en-IE" sz="2800" dirty="0" err="1"/>
              <a:t>rigidbody</a:t>
            </a:r>
            <a:r>
              <a:rPr lang="en-IE" sz="2800" dirty="0"/>
              <a:t>/collider</a:t>
            </a:r>
          </a:p>
          <a:p>
            <a:pPr marL="0" indent="0">
              <a:lnSpc>
                <a:spcPct val="120000"/>
              </a:lnSpc>
              <a:buNone/>
            </a:pPr>
            <a:endParaRPr lang="en-IE" sz="11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E" sz="2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OnTriggerEnter</a:t>
            </a:r>
            <a:r>
              <a:rPr lang="en-IE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(Collider collider)</a:t>
            </a:r>
            <a:r>
              <a:rPr lang="en-IE" sz="2800" dirty="0">
                <a:solidFill>
                  <a:srgbClr val="7030A0"/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800" dirty="0"/>
              <a:t>This collider touches another object set as a </a:t>
            </a:r>
            <a:r>
              <a:rPr lang="en-IE" sz="2800" b="1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038581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469D-9929-4004-B235-47AB9687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Instantiating Prefabs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FE2F-3F55-40B9-B334-0437E1B5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sz="2800" dirty="0"/>
              <a:t>Dynamically instantiate </a:t>
            </a:r>
            <a:r>
              <a:rPr lang="en-IE" sz="2800" dirty="0" err="1"/>
              <a:t>gameObjects</a:t>
            </a:r>
            <a:r>
              <a:rPr lang="en-IE" sz="2800" dirty="0"/>
              <a:t> from Prefabs</a:t>
            </a:r>
            <a:endParaRPr lang="ar-LY" sz="18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82663" indent="-628650">
              <a:spcAft>
                <a:spcPts val="600"/>
              </a:spcAft>
              <a:buNone/>
            </a:pPr>
            <a:r>
              <a:rPr lang="en-IE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GameObject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spawnedObject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= Instantiate (</a:t>
            </a:r>
            <a:r>
              <a:rPr lang="en-IE" i="1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prefabObject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en-IE" i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position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en-IE" i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rotation</a:t>
            </a:r>
            <a:r>
              <a:rPr lang="en-IE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);</a:t>
            </a:r>
          </a:p>
          <a:p>
            <a:pPr marL="982663" indent="-628650">
              <a:spcAft>
                <a:spcPts val="600"/>
              </a:spcAft>
              <a:buNone/>
            </a:pPr>
            <a:endParaRPr lang="en-IE" sz="1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363538">
              <a:spcAft>
                <a:spcPts val="600"/>
              </a:spcAft>
            </a:pPr>
            <a:r>
              <a:rPr lang="en-IE" sz="2800" dirty="0"/>
              <a:t>Similar to “</a:t>
            </a:r>
            <a:r>
              <a:rPr lang="en-IE" sz="2800" i="1" dirty="0"/>
              <a:t>Duplicate</a:t>
            </a:r>
            <a:r>
              <a:rPr lang="en-IE" sz="2800" dirty="0"/>
              <a:t>” command                                in editor</a:t>
            </a:r>
          </a:p>
          <a:p>
            <a:pPr marL="363538" indent="-363538">
              <a:spcAft>
                <a:spcPts val="600"/>
              </a:spcAft>
            </a:pPr>
            <a:r>
              <a:rPr lang="en-IE" sz="2800" dirty="0">
                <a:solidFill>
                  <a:srgbClr val="0070C0"/>
                </a:solidFill>
              </a:rPr>
              <a:t>projectiles, explosions, AI enemies, …</a:t>
            </a:r>
            <a:endParaRPr lang="en-IE" sz="26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86AE6-1F9A-46F8-8403-F15C3962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048000"/>
            <a:ext cx="2743200" cy="36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8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BEC1A5-631D-2567-53D9-74D524543D81}"/>
              </a:ext>
            </a:extLst>
          </p:cNvPr>
          <p:cNvSpPr txBox="1"/>
          <p:nvPr/>
        </p:nvSpPr>
        <p:spPr>
          <a:xfrm>
            <a:off x="0" y="533400"/>
            <a:ext cx="1219200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ExampleClass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MonoBehaviour</a:t>
            </a:r>
            <a:endParaRPr lang="en-IE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respawnPrefab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FindGameObjectsWithTag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"Respawn"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respawns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Instantiate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respawnPrefab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61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1370-CCA1-4AB5-889E-5D99B0EF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C# Collections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A692C5-74E7-401B-49BE-0289FE792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E1704-7A86-42D7-B1F0-C25B78F771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24482" r="35833" b="23086"/>
          <a:stretch/>
        </p:blipFill>
        <p:spPr>
          <a:xfrm>
            <a:off x="5029200" y="4038601"/>
            <a:ext cx="23622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6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60DB-7DC6-4A21-8436-A86E3F9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558B8-F259-4209-8E50-1083C0DF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Array</a:t>
            </a:r>
          </a:p>
          <a:p>
            <a:r>
              <a:rPr lang="en-IE" sz="2800" dirty="0"/>
              <a:t>List</a:t>
            </a:r>
          </a:p>
          <a:p>
            <a:r>
              <a:rPr lang="en-IE" sz="2800" dirty="0"/>
              <a:t>HashSet</a:t>
            </a:r>
          </a:p>
          <a:p>
            <a:r>
              <a:rPr lang="en-IE" sz="2800" dirty="0"/>
              <a:t>Dictionary</a:t>
            </a:r>
          </a:p>
          <a:p>
            <a:r>
              <a:rPr lang="en-IE" sz="2800" dirty="0" err="1"/>
              <a:t>Hashtable</a:t>
            </a:r>
            <a:endParaRPr lang="en-IE" sz="2800" dirty="0"/>
          </a:p>
          <a:p>
            <a:r>
              <a:rPr lang="en-IE" sz="2800" dirty="0"/>
              <a:t>Stack</a:t>
            </a:r>
          </a:p>
          <a:p>
            <a:r>
              <a:rPr lang="en-IE" sz="2800" dirty="0"/>
              <a:t>Queue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C47EC-C74E-475D-B864-E74F65A2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315447"/>
            <a:ext cx="4562475" cy="2227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E07395-E151-4218-8DD6-0A4BAEE856F8}"/>
              </a:ext>
            </a:extLst>
          </p:cNvPr>
          <p:cNvSpPr/>
          <p:nvPr/>
        </p:nvSpPr>
        <p:spPr>
          <a:xfrm>
            <a:off x="838200" y="1646953"/>
            <a:ext cx="2895600" cy="1447800"/>
          </a:xfrm>
          <a:prstGeom prst="rect">
            <a:avLst/>
          </a:prstGeom>
          <a:solidFill>
            <a:srgbClr val="FFE07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35FD7-259F-464D-BD80-EFD8A31D6F1B}"/>
              </a:ext>
            </a:extLst>
          </p:cNvPr>
          <p:cNvSpPr/>
          <p:nvPr/>
        </p:nvSpPr>
        <p:spPr>
          <a:xfrm>
            <a:off x="828675" y="3170953"/>
            <a:ext cx="2895600" cy="914401"/>
          </a:xfrm>
          <a:prstGeom prst="rect">
            <a:avLst/>
          </a:prstGeom>
          <a:solidFill>
            <a:srgbClr val="92D05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B198D-A616-4EEB-8105-3730E9A39E49}"/>
              </a:ext>
            </a:extLst>
          </p:cNvPr>
          <p:cNvSpPr/>
          <p:nvPr/>
        </p:nvSpPr>
        <p:spPr>
          <a:xfrm>
            <a:off x="838200" y="4161553"/>
            <a:ext cx="2895600" cy="998696"/>
          </a:xfrm>
          <a:prstGeom prst="rect">
            <a:avLst/>
          </a:prstGeom>
          <a:solidFill>
            <a:srgbClr val="FF00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8983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D229-70DB-4F8A-BB72-1ACA1FC7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1515-B857-46B2-9736-12D76F130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Add</a:t>
            </a:r>
            <a:r>
              <a:rPr lang="en-IE" sz="2800" dirty="0"/>
              <a:t> 		</a:t>
            </a:r>
            <a:r>
              <a:rPr lang="en-IE" dirty="0"/>
              <a:t>add object at end of List&lt;T&gt;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Remove</a:t>
            </a:r>
            <a:r>
              <a:rPr lang="en-IE" sz="2800" dirty="0"/>
              <a:t> 	</a:t>
            </a:r>
            <a:r>
              <a:rPr lang="en-IE" dirty="0"/>
              <a:t>remove first occurrence of object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Clear</a:t>
            </a:r>
            <a:r>
              <a:rPr lang="en-IE" sz="2800" dirty="0"/>
              <a:t> 	</a:t>
            </a:r>
            <a:r>
              <a:rPr lang="en-IE" dirty="0"/>
              <a:t>remove all elements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Contains</a:t>
            </a:r>
            <a:r>
              <a:rPr lang="en-IE" sz="2800" dirty="0"/>
              <a:t> 	</a:t>
            </a:r>
            <a:r>
              <a:rPr lang="en-IE" dirty="0"/>
              <a:t>whether element is in List&lt;T&gt;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Insert</a:t>
            </a:r>
            <a:r>
              <a:rPr lang="en-IE" sz="2800" dirty="0"/>
              <a:t> 	</a:t>
            </a:r>
            <a:r>
              <a:rPr lang="en-IE" dirty="0"/>
              <a:t>inserts element at index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>
                <a:solidFill>
                  <a:srgbClr val="002060"/>
                </a:solidFill>
              </a:rPr>
              <a:t>Sort</a:t>
            </a:r>
            <a:r>
              <a:rPr lang="en-IE" dirty="0"/>
              <a:t> 		sorts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E" sz="2800" dirty="0" err="1">
                <a:solidFill>
                  <a:srgbClr val="002060"/>
                </a:solidFill>
              </a:rPr>
              <a:t>ToArray</a:t>
            </a:r>
            <a:r>
              <a:rPr lang="en-IE" sz="2800" dirty="0"/>
              <a:t> 	</a:t>
            </a:r>
            <a:r>
              <a:rPr lang="en-IE" dirty="0"/>
              <a:t>copies elements of List&lt;T&gt; to new array</a:t>
            </a:r>
          </a:p>
        </p:txBody>
      </p:sp>
    </p:spTree>
    <p:extLst>
      <p:ext uri="{BB962C8B-B14F-4D97-AF65-F5344CB8AC3E}">
        <p14:creationId xmlns:p14="http://schemas.microsoft.com/office/powerpoint/2010/main" val="10193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E95F36-4927-4388-AA3D-3A7D70438ED8}"/>
              </a:ext>
            </a:extLst>
          </p:cNvPr>
          <p:cNvSpPr txBox="1"/>
          <p:nvPr/>
        </p:nvSpPr>
        <p:spPr>
          <a:xfrm>
            <a:off x="1524000" y="41493"/>
            <a:ext cx="9144000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2"/>
            <a:r>
              <a:rPr lang="en-IE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UnityEngine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IE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Collections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IE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Collections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Generic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b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SomeClass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MonoBehaviour</a:t>
            </a:r>
            <a:endParaRPr lang="en-I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() 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pPr lvl="2"/>
            <a:b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	    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E" dirty="0">
                <a:solidFill>
                  <a:srgbClr val="CE9178"/>
                </a:solidFill>
                <a:latin typeface="Consolas" panose="020B0609020204030204" pitchFamily="49" charset="0"/>
              </a:rPr>
              <a:t>"Harvey"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IE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E" dirty="0">
                <a:solidFill>
                  <a:srgbClr val="CE9178"/>
                </a:solidFill>
                <a:latin typeface="Consolas" panose="020B0609020204030204" pitchFamily="49" charset="0"/>
              </a:rPr>
              <a:t>"Magneto"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IE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 </a:t>
            </a:r>
            <a:r>
              <a:rPr lang="en-IE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E" dirty="0">
                <a:solidFill>
                  <a:srgbClr val="CE9178"/>
                </a:solidFill>
                <a:latin typeface="Consolas" panose="020B0609020204030204" pitchFamily="49" charset="0"/>
              </a:rPr>
              <a:t>"Pip"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IE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b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   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latin typeface="Consolas" panose="020B0609020204030204" pitchFamily="49" charset="0"/>
              </a:rPr>
              <a:t>Sort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b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   </a:t>
            </a:r>
            <a:r>
              <a:rPr lang="en-IE" dirty="0">
                <a:solidFill>
                  <a:srgbClr val="C586C0"/>
                </a:solidFill>
                <a:latin typeface="Consolas" panose="020B0609020204030204" pitchFamily="49" charset="0"/>
              </a:rPr>
              <a:t>foreach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4EC9B0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>
                <a:solidFill>
                  <a:srgbClr val="9CDCFE"/>
                </a:solidFill>
                <a:latin typeface="Consolas" panose="020B0609020204030204" pitchFamily="49" charset="0"/>
              </a:rPr>
              <a:t>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3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   {</a:t>
            </a:r>
          </a:p>
          <a:p>
            <a:pPr lvl="3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IE" dirty="0">
                <a:solidFill>
                  <a:srgbClr val="9CDCFE"/>
                </a:solidFill>
                <a:latin typeface="Consolas" panose="020B0609020204030204" pitchFamily="49" charset="0"/>
              </a:rPr>
              <a:t>guy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IE" dirty="0">
                <a:solidFill>
                  <a:srgbClr val="CE9178"/>
                </a:solidFill>
                <a:latin typeface="Consolas" panose="020B0609020204030204" pitchFamily="49" charset="0"/>
              </a:rPr>
              <a:t>" "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guy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power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pPr lvl="3"/>
            <a:b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</a:t>
            </a:r>
            <a:r>
              <a:rPr lang="en-IE" dirty="0" err="1">
                <a:solidFill>
                  <a:srgbClr val="9CDCFE"/>
                </a:solidFill>
                <a:latin typeface="Consolas" panose="020B0609020204030204" pitchFamily="49" charset="0"/>
              </a:rPr>
              <a:t>badguys</a:t>
            </a:r>
            <a:r>
              <a:rPr lang="en-IE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latin typeface="Consolas" panose="020B0609020204030204" pitchFamily="49" charset="0"/>
              </a:rPr>
              <a:t>Clear</a:t>
            </a:r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pPr lvl="2"/>
            <a:r>
              <a:rPr lang="en-IE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5550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3AEF2-2F99-48C9-B0D6-65F36A744EB8}"/>
              </a:ext>
            </a:extLst>
          </p:cNvPr>
          <p:cNvSpPr txBox="1"/>
          <p:nvPr/>
        </p:nvSpPr>
        <p:spPr>
          <a:xfrm>
            <a:off x="1524000" y="41493"/>
            <a:ext cx="9144000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4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UnityEngine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4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System.Collections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4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using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System; </a:t>
            </a:r>
            <a:endParaRPr lang="en-IE" dirty="0">
              <a:solidFill>
                <a:srgbClr val="969896"/>
              </a:solidFill>
              <a:latin typeface="Consolas" panose="020B0609020204030204" pitchFamily="49" charset="0"/>
            </a:endParaRPr>
          </a:p>
          <a:p>
            <a:pPr lvl="4"/>
            <a:endParaRPr lang="en-IE" dirty="0">
              <a:solidFill>
                <a:srgbClr val="969896"/>
              </a:solidFill>
              <a:latin typeface="Consolas" panose="020B0609020204030204" pitchFamily="49" charset="0"/>
            </a:endParaRPr>
          </a:p>
          <a:p>
            <a:pPr lvl="4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class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7AA6DA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: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IComparable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&gt; </a:t>
            </a:r>
          </a:p>
          <a:p>
            <a:pPr lvl="4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</a:p>
          <a:p>
            <a:pPr lvl="6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string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name; </a:t>
            </a:r>
          </a:p>
          <a:p>
            <a:pPr lvl="6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int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power; </a:t>
            </a:r>
          </a:p>
          <a:p>
            <a:pPr lvl="6"/>
            <a:endParaRPr lang="en-IE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6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7AA6DA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(string </a:t>
            </a:r>
            <a:r>
              <a:rPr lang="en-IE" dirty="0" err="1">
                <a:solidFill>
                  <a:srgbClr val="E78C45"/>
                </a:solidFill>
                <a:latin typeface="Consolas" panose="020B0609020204030204" pitchFamily="49" charset="0"/>
              </a:rPr>
              <a:t>newName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, </a:t>
            </a:r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int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E78C45"/>
                </a:solidFill>
                <a:latin typeface="Consolas" panose="020B0609020204030204" pitchFamily="49" charset="0"/>
              </a:rPr>
              <a:t>newPower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)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pPr lvl="6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</a:p>
          <a:p>
            <a:pPr lvl="7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name =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newName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7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power =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newPower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6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} </a:t>
            </a:r>
            <a:endParaRPr lang="en-IE" dirty="0">
              <a:solidFill>
                <a:srgbClr val="969896"/>
              </a:solidFill>
              <a:latin typeface="Consolas" panose="020B0609020204030204" pitchFamily="49" charset="0"/>
            </a:endParaRPr>
          </a:p>
          <a:p>
            <a:pPr lvl="4"/>
            <a:endParaRPr lang="en-IE" dirty="0">
              <a:solidFill>
                <a:srgbClr val="969896"/>
              </a:solidFill>
              <a:latin typeface="Consolas" panose="020B0609020204030204" pitchFamily="49" charset="0"/>
            </a:endParaRPr>
          </a:p>
          <a:p>
            <a:pPr lvl="6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public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int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7AA6DA"/>
                </a:solidFill>
                <a:latin typeface="Consolas" panose="020B0609020204030204" pitchFamily="49" charset="0"/>
              </a:rPr>
              <a:t>CompareTo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E78C45"/>
                </a:solidFill>
                <a:latin typeface="Consolas" panose="020B0609020204030204" pitchFamily="49" charset="0"/>
              </a:rPr>
              <a:t>BadGuy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 other)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pPr lvl="6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lvl="7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if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(other == null) </a:t>
            </a:r>
          </a:p>
          <a:p>
            <a:pPr lvl="8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</a:p>
          <a:p>
            <a:pPr lvl="8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	return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E78C45"/>
                </a:solidFill>
                <a:latin typeface="Consolas" panose="020B0609020204030204" pitchFamily="49" charset="0"/>
              </a:rPr>
              <a:t>1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8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} </a:t>
            </a:r>
            <a:endParaRPr lang="en-IE" dirty="0">
              <a:solidFill>
                <a:srgbClr val="969896"/>
              </a:solidFill>
              <a:latin typeface="Consolas" panose="020B0609020204030204" pitchFamily="49" charset="0"/>
            </a:endParaRPr>
          </a:p>
          <a:p>
            <a:pPr lvl="7"/>
            <a:r>
              <a:rPr lang="en-IE" dirty="0">
                <a:solidFill>
                  <a:srgbClr val="C397D8"/>
                </a:solidFill>
                <a:latin typeface="Consolas" panose="020B0609020204030204" pitchFamily="49" charset="0"/>
              </a:rPr>
              <a:t> return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 power - </a:t>
            </a:r>
            <a:r>
              <a:rPr lang="en-IE" dirty="0" err="1">
                <a:solidFill>
                  <a:srgbClr val="FFFFFF"/>
                </a:solidFill>
                <a:latin typeface="Consolas" panose="020B0609020204030204" pitchFamily="49" charset="0"/>
              </a:rPr>
              <a:t>other.power</a:t>
            </a:r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</a:p>
          <a:p>
            <a:pPr lvl="7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} </a:t>
            </a:r>
          </a:p>
          <a:p>
            <a:pPr lvl="4"/>
            <a:r>
              <a:rPr lang="en-IE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B491CBD-FBBC-C773-3933-83470DECEC63}"/>
              </a:ext>
            </a:extLst>
          </p:cNvPr>
          <p:cNvSpPr/>
          <p:nvPr/>
        </p:nvSpPr>
        <p:spPr>
          <a:xfrm>
            <a:off x="8153400" y="3124200"/>
            <a:ext cx="3962400" cy="1066800"/>
          </a:xfrm>
          <a:prstGeom prst="wedgeRoundRectCallout">
            <a:avLst>
              <a:gd name="adj1" fmla="val -77203"/>
              <a:gd name="adj2" fmla="val 6285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000" i="1" dirty="0"/>
              <a:t>Required by </a:t>
            </a:r>
            <a:r>
              <a:rPr lang="en-IE" sz="2000" i="1" dirty="0" err="1"/>
              <a:t>IComparable</a:t>
            </a:r>
            <a:r>
              <a:rPr lang="en-IE" sz="2000" i="1" dirty="0"/>
              <a:t> interface</a:t>
            </a:r>
          </a:p>
          <a:p>
            <a:r>
              <a:rPr lang="en-IE" sz="2000" i="1" dirty="0"/>
              <a:t>Allows us to use sort()</a:t>
            </a:r>
          </a:p>
        </p:txBody>
      </p:sp>
    </p:spTree>
    <p:extLst>
      <p:ext uri="{BB962C8B-B14F-4D97-AF65-F5344CB8AC3E}">
        <p14:creationId xmlns:p14="http://schemas.microsoft.com/office/powerpoint/2010/main" val="1438115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2D39-A687-44D4-B325-AB5D23BB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6FA4-63CB-4E19-AE08-EC70320B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Add(</a:t>
            </a:r>
            <a:r>
              <a:rPr lang="en-IE" sz="2800" dirty="0" err="1"/>
              <a:t>TKey</a:t>
            </a:r>
            <a:r>
              <a:rPr lang="en-IE" sz="2800" dirty="0"/>
              <a:t>, TValue)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Remove(</a:t>
            </a:r>
            <a:r>
              <a:rPr lang="en-IE" sz="2800" dirty="0" err="1"/>
              <a:t>TKey</a:t>
            </a:r>
            <a:r>
              <a:rPr lang="en-IE" sz="2800" dirty="0"/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E" sz="2800" dirty="0" err="1"/>
              <a:t>ContainsKey</a:t>
            </a:r>
            <a:r>
              <a:rPr lang="en-IE" sz="2800" dirty="0"/>
              <a:t>(</a:t>
            </a:r>
            <a:r>
              <a:rPr lang="en-IE" sz="2800" dirty="0" err="1"/>
              <a:t>TKey</a:t>
            </a:r>
            <a:r>
              <a:rPr lang="en-IE" sz="2800" dirty="0"/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E" sz="2800" dirty="0" err="1"/>
              <a:t>ContainsValue</a:t>
            </a:r>
            <a:r>
              <a:rPr lang="en-IE" sz="2800" dirty="0"/>
              <a:t>(TValue)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E" sz="2800" dirty="0" err="1"/>
              <a:t>TryGetValue</a:t>
            </a:r>
            <a:r>
              <a:rPr lang="en-IE" sz="2800" dirty="0"/>
              <a:t>(</a:t>
            </a:r>
            <a:r>
              <a:rPr lang="en-IE" sz="2800" dirty="0" err="1"/>
              <a:t>TKey</a:t>
            </a:r>
            <a:r>
              <a:rPr lang="en-IE" sz="2800" dirty="0"/>
              <a:t>, TValue)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Clear()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A0564-E39F-462F-8350-64C8E065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1828800"/>
            <a:ext cx="353312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19E5D3-E769-432C-85D1-A8FEF4ED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94" y="-36000"/>
            <a:ext cx="8850970" cy="693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1B45F-4D1A-4601-B4E4-F5859657A51F}"/>
              </a:ext>
            </a:extLst>
          </p:cNvPr>
          <p:cNvSpPr txBox="1"/>
          <p:nvPr/>
        </p:nvSpPr>
        <p:spPr>
          <a:xfrm>
            <a:off x="7696200" y="3124200"/>
            <a:ext cx="3657600" cy="715089"/>
          </a:xfrm>
          <a:prstGeom prst="wedgeRoundRectCallout">
            <a:avLst>
              <a:gd name="adj1" fmla="val -79529"/>
              <a:gd name="adj2" fmla="val 38408"/>
              <a:gd name="adj3" fmla="val 16667"/>
            </a:avLst>
          </a:prstGeom>
          <a:solidFill>
            <a:srgbClr val="FFE07D"/>
          </a:solidFill>
        </p:spPr>
        <p:txBody>
          <a:bodyPr wrap="square">
            <a:spAutoFit/>
          </a:bodyPr>
          <a:lstStyle/>
          <a:p>
            <a:r>
              <a:rPr lang="en-IE" i="1" dirty="0" err="1">
                <a:solidFill>
                  <a:srgbClr val="FF0000"/>
                </a:solidFill>
              </a:rPr>
              <a:t>KeyNotFoundException</a:t>
            </a:r>
            <a:r>
              <a:rPr lang="en-IE" i="1" dirty="0">
                <a:solidFill>
                  <a:srgbClr val="FF0000"/>
                </a:solidFill>
              </a:rPr>
              <a:t> possible</a:t>
            </a:r>
          </a:p>
          <a:p>
            <a:r>
              <a:rPr lang="en-IE" i="1" dirty="0">
                <a:solidFill>
                  <a:srgbClr val="FF0000"/>
                </a:solidFill>
              </a:rPr>
              <a:t>use try/catch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A92EE-E41A-46F8-948A-E3810DBD0834}"/>
              </a:ext>
            </a:extLst>
          </p:cNvPr>
          <p:cNvSpPr/>
          <p:nvPr/>
        </p:nvSpPr>
        <p:spPr>
          <a:xfrm>
            <a:off x="1524001" y="0"/>
            <a:ext cx="390293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8116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CCA58D-DC8D-4002-B2E3-CA098340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79" y="926728"/>
            <a:ext cx="7789979" cy="3901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E7FDA-2FC3-427D-BFE0-33B350B6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A82B-A3AD-4B70-A04E-4D98E78E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373565"/>
          </a:xfrm>
        </p:spPr>
        <p:txBody>
          <a:bodyPr/>
          <a:lstStyle/>
          <a:p>
            <a:pPr marL="0" indent="0">
              <a:buNone/>
            </a:pPr>
            <a:r>
              <a:rPr lang="en-IE" sz="2800" dirty="0"/>
              <a:t>Push</a:t>
            </a:r>
          </a:p>
          <a:p>
            <a:pPr marL="0" indent="0">
              <a:buNone/>
            </a:pPr>
            <a:r>
              <a:rPr lang="en-IE" sz="2800" dirty="0"/>
              <a:t>Pop</a:t>
            </a:r>
          </a:p>
          <a:p>
            <a:pPr marL="0" indent="0">
              <a:buNone/>
            </a:pPr>
            <a:r>
              <a:rPr lang="en-IE" sz="2800" dirty="0"/>
              <a:t>Peek</a:t>
            </a:r>
          </a:p>
          <a:p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4A2D3-108D-D373-6849-3FEC0D8FC421}"/>
              </a:ext>
            </a:extLst>
          </p:cNvPr>
          <p:cNvSpPr txBox="1"/>
          <p:nvPr/>
        </p:nvSpPr>
        <p:spPr>
          <a:xfrm>
            <a:off x="6324600" y="1981200"/>
            <a:ext cx="205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LIFO</a:t>
            </a:r>
            <a:endParaRPr lang="en-IE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ACA9B-CECD-A6BB-3E83-8C1E199D0249}"/>
              </a:ext>
            </a:extLst>
          </p:cNvPr>
          <p:cNvSpPr txBox="1"/>
          <p:nvPr/>
        </p:nvSpPr>
        <p:spPr>
          <a:xfrm>
            <a:off x="617560" y="3744615"/>
            <a:ext cx="71548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Stack&lt;string&gt; </a:t>
            </a:r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myStack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 = </a:t>
            </a:r>
            <a:r>
              <a:rPr lang="en-IE" sz="2400" b="0" i="0" dirty="0">
                <a:solidFill>
                  <a:srgbClr val="0101FD"/>
                </a:solidFill>
                <a:effectLst/>
                <a:latin typeface="SFMono-Regular"/>
              </a:rPr>
              <a:t>new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Stack &lt;string&gt;(); </a:t>
            </a:r>
            <a:endParaRPr lang="en-IE" sz="24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myStack.Push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"Hello"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 </a:t>
            </a: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myStack.Push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"World"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 </a:t>
            </a: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myStack.Push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"!"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foreach( string item in </a:t>
            </a:r>
            <a:r>
              <a:rPr lang="en-IE" sz="2400" dirty="0" err="1">
                <a:solidFill>
                  <a:srgbClr val="171717"/>
                </a:solidFill>
                <a:latin typeface="SFMono-Regular"/>
              </a:rPr>
              <a:t>myStack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 )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 {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            </a:t>
            </a:r>
            <a:r>
              <a:rPr lang="en-IE" sz="2400" dirty="0" err="1">
                <a:solidFill>
                  <a:srgbClr val="171717"/>
                </a:solidFill>
                <a:latin typeface="SFMono-Regular"/>
              </a:rPr>
              <a:t>Debug.Log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(item);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 }</a:t>
            </a:r>
            <a:endParaRPr lang="en-I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67E1C-1F48-B26D-6E79-7167D1A160CA}"/>
              </a:ext>
            </a:extLst>
          </p:cNvPr>
          <p:cNvSpPr txBox="1"/>
          <p:nvPr/>
        </p:nvSpPr>
        <p:spPr>
          <a:xfrm>
            <a:off x="7423243" y="4827776"/>
            <a:ext cx="40545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! </a:t>
            </a:r>
          </a:p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World </a:t>
            </a:r>
          </a:p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Hello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13430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539B8-D716-4157-9421-B9760AC6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71599"/>
            <a:ext cx="8686800" cy="528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F29CB-2AA8-72A4-F274-9AA8838E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/>
          <a:p>
            <a:r>
              <a:rPr lang="en-IE" dirty="0"/>
              <a:t>Update and </a:t>
            </a:r>
            <a:r>
              <a:rPr lang="en-IE" dirty="0" err="1"/>
              <a:t>FixedUpdate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924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7FDA-2FC3-427D-BFE0-33B350B6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A82B-A3AD-4B70-A04E-4D98E78E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2800" dirty="0"/>
              <a:t>Enqueue</a:t>
            </a:r>
          </a:p>
          <a:p>
            <a:pPr marL="0" indent="0">
              <a:buNone/>
            </a:pPr>
            <a:r>
              <a:rPr lang="en-IE" sz="2800" dirty="0"/>
              <a:t>Dequeue</a:t>
            </a:r>
          </a:p>
          <a:p>
            <a:pPr marL="0" indent="0">
              <a:buNone/>
            </a:pPr>
            <a:r>
              <a:rPr lang="en-IE" sz="2800" dirty="0"/>
              <a:t>Peek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6E67D-6244-441E-8014-F82DD740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77" y="1163811"/>
            <a:ext cx="7230223" cy="2833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EEBBC-56D6-F9B5-142E-B64C3749A7AB}"/>
              </a:ext>
            </a:extLst>
          </p:cNvPr>
          <p:cNvSpPr txBox="1"/>
          <p:nvPr/>
        </p:nvSpPr>
        <p:spPr>
          <a:xfrm>
            <a:off x="7467600" y="2057400"/>
            <a:ext cx="205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E" sz="28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IFO</a:t>
            </a:r>
            <a:endParaRPr lang="en-IE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DE104-9EBA-CE76-F132-615DBDB77711}"/>
              </a:ext>
            </a:extLst>
          </p:cNvPr>
          <p:cNvSpPr txBox="1"/>
          <p:nvPr/>
        </p:nvSpPr>
        <p:spPr>
          <a:xfrm>
            <a:off x="533400" y="3582412"/>
            <a:ext cx="9296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Queue&lt;string&gt; </a:t>
            </a:r>
            <a:r>
              <a:rPr lang="en-IE" sz="2400" dirty="0" err="1">
                <a:solidFill>
                  <a:srgbClr val="171717"/>
                </a:solidFill>
                <a:latin typeface="SFMono-Regular"/>
              </a:rPr>
              <a:t>myQ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 = new Queue&lt;string&gt;(); </a:t>
            </a:r>
            <a:endParaRPr lang="en-IE" sz="24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myQ.Enqueue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"Hello"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 </a:t>
            </a: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myQ.Enqueue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"World"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 </a:t>
            </a:r>
          </a:p>
          <a:p>
            <a:r>
              <a:rPr lang="en-IE" sz="2400" b="0" i="0" dirty="0" err="1">
                <a:solidFill>
                  <a:srgbClr val="171717"/>
                </a:solidFill>
                <a:effectLst/>
                <a:latin typeface="SFMono-Regular"/>
              </a:rPr>
              <a:t>myQ.Enqueue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IE" sz="2400" b="0" i="0" dirty="0">
                <a:solidFill>
                  <a:srgbClr val="A31515"/>
                </a:solidFill>
                <a:effectLst/>
                <a:latin typeface="SFMono-Regular"/>
              </a:rPr>
              <a:t>"!"</a:t>
            </a:r>
            <a:r>
              <a:rPr lang="en-IE" sz="2400" b="0" i="0" dirty="0">
                <a:solidFill>
                  <a:srgbClr val="171717"/>
                </a:solidFill>
                <a:effectLst/>
                <a:latin typeface="SFMono-Regular"/>
              </a:rPr>
              <a:t>);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foreach( string item in </a:t>
            </a:r>
            <a:r>
              <a:rPr lang="en-IE" sz="2400" dirty="0" err="1">
                <a:solidFill>
                  <a:srgbClr val="171717"/>
                </a:solidFill>
                <a:latin typeface="SFMono-Regular"/>
              </a:rPr>
              <a:t>myQ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 )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{	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	</a:t>
            </a:r>
            <a:r>
              <a:rPr lang="en-IE" sz="2400" dirty="0" err="1">
                <a:solidFill>
                  <a:srgbClr val="171717"/>
                </a:solidFill>
                <a:latin typeface="SFMono-Regular"/>
              </a:rPr>
              <a:t>Debug.Log</a:t>
            </a:r>
            <a:r>
              <a:rPr lang="en-IE" sz="2400" dirty="0">
                <a:solidFill>
                  <a:srgbClr val="171717"/>
                </a:solidFill>
                <a:latin typeface="SFMono-Regular"/>
              </a:rPr>
              <a:t>(item);	</a:t>
            </a:r>
          </a:p>
          <a:p>
            <a:r>
              <a:rPr lang="en-IE" sz="2400" dirty="0">
                <a:solidFill>
                  <a:srgbClr val="171717"/>
                </a:solidFill>
                <a:latin typeface="SFMono-Regular"/>
              </a:rPr>
              <a:t>}</a:t>
            </a:r>
            <a:endParaRPr lang="en-I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A01D8-F8DB-467F-6822-3F795F95F717}"/>
              </a:ext>
            </a:extLst>
          </p:cNvPr>
          <p:cNvSpPr txBox="1"/>
          <p:nvPr/>
        </p:nvSpPr>
        <p:spPr>
          <a:xfrm>
            <a:off x="8027229" y="4999220"/>
            <a:ext cx="26788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Hello </a:t>
            </a:r>
          </a:p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World </a:t>
            </a:r>
          </a:p>
          <a:p>
            <a:r>
              <a:rPr lang="en-IE" sz="2800" b="0" i="0" dirty="0">
                <a:solidFill>
                  <a:srgbClr val="008000"/>
                </a:solidFill>
                <a:effectLst/>
                <a:latin typeface="SFMono-Regular"/>
              </a:rPr>
              <a:t>!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6360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D0CA-8FBF-0CE3-B4B8-23D222EE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GameObject</a:t>
            </a:r>
            <a:r>
              <a:rPr lang="en-IE" dirty="0"/>
              <a:t> </a:t>
            </a:r>
            <a:r>
              <a:rPr lang="en-IE" dirty="0" err="1"/>
              <a:t>Componets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34074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A6CF8-BEF4-404C-8CCB-768A75D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EF2ED-CEC6-4D04-B1C2-2269D5C5F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IE" sz="2800" dirty="0"/>
              <a:t>Public variable to hold reference in editor</a:t>
            </a:r>
            <a:endParaRPr lang="en-IE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2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public </a:t>
            </a:r>
            <a:r>
              <a:rPr lang="en-IE"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AudioSource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IE"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enemyHit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" indent="0">
              <a:buNone/>
            </a:pPr>
            <a:r>
              <a:rPr lang="en-IE" sz="2800" dirty="0"/>
              <a:t>2.  Through reference to </a:t>
            </a:r>
            <a:r>
              <a:rPr lang="en-IE" sz="2800" dirty="0" err="1"/>
              <a:t>gameObject</a:t>
            </a:r>
            <a:endParaRPr lang="en-I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2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gameObject.GetComponent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&lt;</a:t>
            </a:r>
            <a:r>
              <a:rPr lang="en-IE"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AudioSource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&gt;();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2E9E0-AD59-4782-A1CB-389991FB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971800"/>
            <a:ext cx="3606440" cy="11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5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5F9AB-4B13-4412-BFDE-514AE8B7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67" y="453736"/>
            <a:ext cx="9064078" cy="5947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BC560-DE03-400A-B5FC-BC851734B41A}"/>
              </a:ext>
            </a:extLst>
          </p:cNvPr>
          <p:cNvSpPr txBox="1"/>
          <p:nvPr/>
        </p:nvSpPr>
        <p:spPr>
          <a:xfrm>
            <a:off x="7924800" y="154617"/>
            <a:ext cx="426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i="1" dirty="0" err="1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GetComponent</a:t>
            </a:r>
            <a:r>
              <a:rPr lang="en-IE" sz="20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is expensive. So it is better to call it in the Awake or Start function.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DB8468-54C8-4929-8EA1-A84D8FE23B23}"/>
              </a:ext>
            </a:extLst>
          </p:cNvPr>
          <p:cNvCxnSpPr>
            <a:cxnSpLocks/>
          </p:cNvCxnSpPr>
          <p:nvPr/>
        </p:nvCxnSpPr>
        <p:spPr>
          <a:xfrm flipH="1">
            <a:off x="4953000" y="1119302"/>
            <a:ext cx="2971800" cy="230796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49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Transform Component</a:t>
            </a:r>
          </a:p>
        </p:txBody>
      </p:sp>
      <p:sp>
        <p:nvSpPr>
          <p:cNvPr id="200" name="Shape 200"/>
          <p:cNvSpPr>
            <a:spLocks noGrp="1"/>
          </p:cNvSpPr>
          <p:nvPr>
            <p:ph idx="1"/>
          </p:nvPr>
        </p:nvSpPr>
        <p:spPr>
          <a:xfrm>
            <a:off x="5334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Controls position, rotation and scale</a:t>
            </a:r>
          </a:p>
          <a:p>
            <a:pPr marL="0" lvl="2" indent="0"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/>
              <a:t>  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 tr = 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go.GetComponent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&lt;Transform&gt;();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Also controls hierarchy</a:t>
            </a:r>
            <a:r>
              <a:rPr lang="en-IE" sz="2800" dirty="0"/>
              <a:t> (</a:t>
            </a:r>
            <a:r>
              <a:rPr lang="en-IE" sz="2800" b="1" dirty="0"/>
              <a:t>grouping</a:t>
            </a:r>
            <a:r>
              <a:rPr lang="en-IE" sz="2800" dirty="0"/>
              <a:t>)</a:t>
            </a:r>
            <a:r>
              <a:rPr sz="2800" dirty="0"/>
              <a:t> of objects</a:t>
            </a:r>
          </a:p>
          <a:p>
            <a:pPr marL="0" lvl="2" indent="0">
              <a:buNone/>
            </a:pPr>
            <a:r>
              <a:rPr lang="en-IE" sz="2400" b="1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"/>
                <a:sym typeface="Courier"/>
              </a:rPr>
              <a:t>tr.parent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"/>
                <a:sym typeface="Courier"/>
              </a:rPr>
              <a:t> </a:t>
            </a:r>
            <a:endParaRPr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Courier"/>
              <a:sym typeface="Courier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Children can be </a:t>
            </a:r>
            <a:r>
              <a:rPr sz="2800" b="1" dirty="0"/>
              <a:t>iterated</a:t>
            </a:r>
            <a:r>
              <a:rPr sz="2800" dirty="0"/>
              <a:t> over with foreach loop</a:t>
            </a:r>
          </a:p>
          <a:p>
            <a:pPr marL="497840" lvl="1" indent="0">
              <a:buNone/>
            </a:pPr>
            <a:r>
              <a:rPr lang="en-IE" sz="2400" b="1" dirty="0">
                <a:solidFill>
                  <a:srgbClr val="7030A0"/>
                </a:solidFill>
                <a:latin typeface="Courier"/>
              </a:rPr>
              <a:t>  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foreach (Transform </a:t>
            </a:r>
            <a:r>
              <a:rPr lang="en-IE"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tChild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tr) {	…   }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Instance variables and functions</a:t>
            </a:r>
          </a:p>
          <a:p>
            <a:pPr marL="0" lvl="2" indent="0"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	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tr.position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	</a:t>
            </a:r>
            <a:r>
              <a:rPr lang="en-IE"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tr.rotation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	</a:t>
            </a:r>
          </a:p>
          <a:p>
            <a:pPr marL="0" lvl="2" indent="0"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tr.localScale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tr.localPosition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0" lvl="2" indent="0"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IE"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tr.LookAt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		</a:t>
            </a:r>
            <a:r>
              <a:rPr lang="en-IE"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tr.rotate</a:t>
            </a:r>
            <a:r>
              <a:rPr lang="en-IE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pPr marL="0" lvl="2" indent="0"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2050" name="Picture 2" descr="Example of a Parent-Child hierarchy. GameObjects with foldout arrows to the left of their names are parents.">
            <a:extLst>
              <a:ext uri="{FF2B5EF4-FFF2-40B4-BE49-F238E27FC236}">
                <a16:creationId xmlns:a16="http://schemas.microsoft.com/office/drawing/2014/main" id="{36659D2B-D641-A3C5-1B57-8D278B19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586950"/>
            <a:ext cx="3009900" cy="43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50838-107F-445B-991A-4B18AEE46CD6}"/>
              </a:ext>
            </a:extLst>
          </p:cNvPr>
          <p:cNvSpPr txBox="1"/>
          <p:nvPr/>
        </p:nvSpPr>
        <p:spPr>
          <a:xfrm>
            <a:off x="1371600" y="838200"/>
            <a:ext cx="9906000" cy="563231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IE" sz="24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pPr lvl="1"/>
            <a:r>
              <a:rPr lang="en-IE" sz="2400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UnityEngine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E" sz="2400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I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Collections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sz="2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ExampleClass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I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MonoBehaviour</a:t>
            </a:r>
            <a:endParaRPr lang="en-I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IE" sz="24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E" sz="2400" dirty="0">
                <a:solidFill>
                  <a:srgbClr val="DCDCAA"/>
                </a:solidFill>
                <a:latin typeface="Consolas" panose="020B0609020204030204" pitchFamily="49" charset="0"/>
              </a:rPr>
              <a:t>Example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pPr lvl="1"/>
            <a:b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I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localPosition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IE" sz="2400" dirty="0">
                <a:solidFill>
                  <a:srgbClr val="569CD6"/>
                </a:solidFill>
                <a:latin typeface="Consolas" panose="020B0609020204030204" pitchFamily="49" charset="0"/>
              </a:rPr>
              <a:t>Vector3.zero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E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E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I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localPosition</a:t>
            </a:r>
            <a:r>
              <a:rPr lang="en-I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E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pPr lvl="1"/>
            <a:r>
              <a:rPr lang="en-IE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I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D564-9DD6-4167-BE7B-BD3C2F3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A02D-7F3A-4067-A5AE-C5DFB1A3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40574"/>
            <a:ext cx="3026721" cy="2364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933CC-5BCF-4BEB-9106-01ADABD24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95" y="3745811"/>
            <a:ext cx="4464668" cy="26971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49D94-8F81-433F-A212-4042213C87C5}"/>
              </a:ext>
            </a:extLst>
          </p:cNvPr>
          <p:cNvCxnSpPr>
            <a:cxnSpLocks/>
          </p:cNvCxnSpPr>
          <p:nvPr/>
        </p:nvCxnSpPr>
        <p:spPr>
          <a:xfrm flipH="1">
            <a:off x="6400800" y="3886201"/>
            <a:ext cx="2362200" cy="1915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899D7D-D879-40B5-B60D-E4F129B57576}"/>
              </a:ext>
            </a:extLst>
          </p:cNvPr>
          <p:cNvSpPr txBox="1"/>
          <p:nvPr/>
        </p:nvSpPr>
        <p:spPr>
          <a:xfrm flipH="1">
            <a:off x="8282689" y="2646272"/>
            <a:ext cx="2270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Drag and drop source game object</a:t>
            </a:r>
          </a:p>
        </p:txBody>
      </p:sp>
    </p:spTree>
    <p:extLst>
      <p:ext uri="{BB962C8B-B14F-4D97-AF65-F5344CB8AC3E}">
        <p14:creationId xmlns:p14="http://schemas.microsoft.com/office/powerpoint/2010/main" val="2986238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4338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Rendering</a:t>
            </a:r>
            <a:r>
              <a:rPr dirty="0"/>
              <a:t> Components</a:t>
            </a:r>
          </a:p>
        </p:txBody>
      </p:sp>
      <p:pic>
        <p:nvPicPr>
          <p:cNvPr id="195" name="f19.01_GameObject Compon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3" y="919123"/>
            <a:ext cx="6436390" cy="5953662"/>
          </a:xfrm>
          <a:prstGeom prst="rect">
            <a:avLst/>
          </a:prstGeom>
          <a:ln w="12700"/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44FA66-C841-4C39-9FFD-E6F3C36F46F6}"/>
              </a:ext>
            </a:extLst>
          </p:cNvPr>
          <p:cNvSpPr/>
          <p:nvPr/>
        </p:nvSpPr>
        <p:spPr>
          <a:xfrm>
            <a:off x="961931" y="2057400"/>
            <a:ext cx="5662032" cy="1524000"/>
          </a:xfrm>
          <a:custGeom>
            <a:avLst/>
            <a:gdLst>
              <a:gd name="connsiteX0" fmla="*/ 0 w 5662032"/>
              <a:gd name="connsiteY0" fmla="*/ 762000 h 1524000"/>
              <a:gd name="connsiteX1" fmla="*/ 2831016 w 5662032"/>
              <a:gd name="connsiteY1" fmla="*/ 0 h 1524000"/>
              <a:gd name="connsiteX2" fmla="*/ 5662032 w 5662032"/>
              <a:gd name="connsiteY2" fmla="*/ 762000 h 1524000"/>
              <a:gd name="connsiteX3" fmla="*/ 2831016 w 5662032"/>
              <a:gd name="connsiteY3" fmla="*/ 1524000 h 1524000"/>
              <a:gd name="connsiteX4" fmla="*/ 0 w 5662032"/>
              <a:gd name="connsiteY4" fmla="*/ 762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2032" h="1524000" extrusionOk="0">
                <a:moveTo>
                  <a:pt x="0" y="762000"/>
                </a:moveTo>
                <a:cubicBezTo>
                  <a:pt x="-26079" y="325073"/>
                  <a:pt x="1159250" y="40624"/>
                  <a:pt x="2831016" y="0"/>
                </a:cubicBezTo>
                <a:cubicBezTo>
                  <a:pt x="4416586" y="4641"/>
                  <a:pt x="5538125" y="345099"/>
                  <a:pt x="5662032" y="762000"/>
                </a:cubicBezTo>
                <a:cubicBezTo>
                  <a:pt x="5449749" y="1390147"/>
                  <a:pt x="4365431" y="1684912"/>
                  <a:pt x="2831016" y="1524000"/>
                </a:cubicBezTo>
                <a:cubicBezTo>
                  <a:pt x="1222154" y="1499196"/>
                  <a:pt x="27991" y="1196216"/>
                  <a:pt x="0" y="7620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2" descr="Unity - Skinned Mesh Renderer">
            <a:extLst>
              <a:ext uri="{FF2B5EF4-FFF2-40B4-BE49-F238E27FC236}">
                <a16:creationId xmlns:a16="http://schemas.microsoft.com/office/drawing/2014/main" id="{13F7AC16-120B-84B3-9EAB-50931E955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6755" y="1409700"/>
            <a:ext cx="530524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MeshFilter</a:t>
            </a:r>
            <a:r>
              <a:rPr lang="en-IE" dirty="0"/>
              <a:t> Component</a:t>
            </a:r>
          </a:p>
        </p:txBody>
      </p:sp>
      <p:sp>
        <p:nvSpPr>
          <p:cNvPr id="206" name="Shape 20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The model you see</a:t>
            </a:r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sz="2800" dirty="0"/>
          </a:p>
          <a:p>
            <a:pPr marL="0" lvl="2" indent="0">
              <a:spcBef>
                <a:spcPts val="1200"/>
              </a:spcBef>
              <a:spcAft>
                <a:spcPts val="600"/>
              </a:spcAft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200" b="1" dirty="0">
                <a:solidFill>
                  <a:srgbClr val="7030A0"/>
                </a:solidFill>
                <a:sym typeface="Courier"/>
              </a:rPr>
              <a:t>  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MeshFilter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mf = 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go.GetComponent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&lt;</a:t>
            </a:r>
            <a:r>
              <a:rPr lang="en-IE" sz="26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MeshFilter</a:t>
            </a:r>
            <a:r>
              <a:rPr lang="en-IE" sz="2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&gt;();</a:t>
            </a:r>
            <a:endParaRPr sz="26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1200"/>
              </a:spcBef>
            </a:pPr>
            <a:r>
              <a:rPr sz="2800" dirty="0"/>
              <a:t>Attaches 3D model to </a:t>
            </a:r>
            <a:r>
              <a:rPr sz="2800" dirty="0" err="1"/>
              <a:t>GameObject</a:t>
            </a:r>
            <a:endParaRPr sz="2800" dirty="0"/>
          </a:p>
          <a:p>
            <a:pPr>
              <a:spcBef>
                <a:spcPts val="1200"/>
              </a:spcBef>
            </a:pPr>
            <a:r>
              <a:rPr lang="en-IE" sz="2800" dirty="0"/>
              <a:t>Rendered on screen by </a:t>
            </a:r>
            <a:r>
              <a:rPr lang="en-IE" sz="2800" dirty="0" err="1"/>
              <a:t>MeshRenderer</a:t>
            </a:r>
            <a:endParaRPr lang="en-I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15AC-E9BA-4985-9CE0-2CA925FBC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1244601"/>
            <a:ext cx="4378859" cy="28024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Renderer Component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idx="1"/>
          </p:nvPr>
        </p:nvSpPr>
        <p:spPr>
          <a:xfrm>
            <a:off x="609600" y="1676400"/>
            <a:ext cx="10972800" cy="4449765"/>
          </a:xfrm>
          <a:prstGeom prst="rect">
            <a:avLst/>
          </a:prstGeom>
        </p:spPr>
        <p:txBody>
          <a:bodyPr/>
          <a:lstStyle/>
          <a:p>
            <a:pPr marL="541338" indent="-269875">
              <a:lnSpc>
                <a:spcPct val="107000"/>
              </a:lnSpc>
              <a:spcBef>
                <a:spcPts val="480"/>
              </a:spcBef>
              <a:spcAft>
                <a:spcPts val="600"/>
              </a:spcAft>
              <a:buNone/>
            </a:pP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  <a:ea typeface="Verdana" panose="020B0604030504040204" pitchFamily="34" charset="0"/>
              </a:rPr>
              <a:t>Renderer rend = </a:t>
            </a:r>
            <a:r>
              <a:rPr lang="en-IE" sz="2800" dirty="0" err="1">
                <a:solidFill>
                  <a:srgbClr val="7030A0"/>
                </a:solidFill>
                <a:latin typeface="Abadi" panose="020B0604020104020204" pitchFamily="34" charset="0"/>
                <a:ea typeface="Verdana" panose="020B0604030504040204" pitchFamily="34" charset="0"/>
              </a:rPr>
              <a:t>go.GetComponent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  <a:ea typeface="Verdana" panose="020B0604030504040204" pitchFamily="34" charset="0"/>
              </a:rPr>
              <a:t>&lt;Renderer&gt;();</a:t>
            </a:r>
          </a:p>
          <a:p>
            <a:pPr marL="271463" indent="-271463">
              <a:spcAft>
                <a:spcPts val="600"/>
              </a:spcAft>
            </a:pPr>
            <a:r>
              <a:rPr sz="2800" dirty="0"/>
              <a:t>Usually </a:t>
            </a:r>
            <a:r>
              <a:rPr sz="2800" b="1" dirty="0" err="1"/>
              <a:t>MeshRenderer</a:t>
            </a:r>
            <a:r>
              <a:rPr lang="en-IE" sz="2800" dirty="0"/>
              <a:t> (subclass of Renderer)</a:t>
            </a:r>
            <a:endParaRPr sz="2800" dirty="0"/>
          </a:p>
          <a:p>
            <a:pPr marL="271463" indent="-271463">
              <a:spcAft>
                <a:spcPts val="600"/>
              </a:spcAft>
            </a:pPr>
            <a:r>
              <a:rPr sz="2800" dirty="0"/>
              <a:t>Combines </a:t>
            </a:r>
            <a:r>
              <a:rPr sz="2800" dirty="0" err="1"/>
              <a:t>MeshFilter</a:t>
            </a:r>
            <a:r>
              <a:rPr sz="2800" dirty="0"/>
              <a:t> with </a:t>
            </a:r>
            <a:r>
              <a:rPr sz="2800" b="1" dirty="0"/>
              <a:t>Material</a:t>
            </a:r>
            <a:r>
              <a:rPr lang="en-IE" sz="2800" b="1" dirty="0"/>
              <a:t> </a:t>
            </a:r>
          </a:p>
          <a:p>
            <a:pPr marL="723900" lvl="1" indent="-368300">
              <a:spcAft>
                <a:spcPts val="600"/>
              </a:spcAft>
            </a:pPr>
            <a:r>
              <a:rPr lang="en-IE" sz="2600" dirty="0"/>
              <a:t>Material = Textures + Shader</a:t>
            </a:r>
          </a:p>
          <a:p>
            <a:pPr marL="723900" lvl="1" indent="-368300">
              <a:spcAft>
                <a:spcPts val="0"/>
              </a:spcAft>
            </a:pPr>
            <a:r>
              <a:rPr lang="en-IE" sz="2600" dirty="0"/>
              <a:t>Materials accessed/modified through renderer</a:t>
            </a:r>
          </a:p>
          <a:p>
            <a:pPr marL="141288" indent="-269875">
              <a:spcAft>
                <a:spcPts val="0"/>
              </a:spcAft>
            </a:pPr>
            <a:r>
              <a:rPr lang="en-IE" sz="2800" dirty="0"/>
              <a:t>Disable to make objects </a:t>
            </a:r>
            <a:r>
              <a:rPr lang="en-IE" sz="2800" b="1" dirty="0"/>
              <a:t>invisible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IE" sz="2800" dirty="0" err="1">
                <a:solidFill>
                  <a:srgbClr val="7030A0"/>
                </a:solidFill>
                <a:latin typeface="Abadi" panose="020B0604020104020204" pitchFamily="34" charset="0"/>
              </a:rPr>
              <a:t>rend.enabled</a:t>
            </a:r>
            <a:r>
              <a:rPr lang="en-IE" sz="2800" dirty="0">
                <a:solidFill>
                  <a:srgbClr val="7030A0"/>
                </a:solidFill>
                <a:latin typeface="Abadi" panose="020B0604020104020204" pitchFamily="34" charset="0"/>
              </a:rPr>
              <a:t> = false;</a:t>
            </a:r>
          </a:p>
          <a:p>
            <a:pPr marL="271463" indent="-271463">
              <a:spcAft>
                <a:spcPts val="600"/>
              </a:spcAft>
            </a:pPr>
            <a:endParaRPr lang="en-IE" sz="2800" dirty="0"/>
          </a:p>
          <a:p>
            <a:pPr marL="271463" indent="-271463">
              <a:spcAft>
                <a:spcPts val="600"/>
              </a:spcAft>
            </a:pPr>
            <a:endParaRPr lang="en-IE" sz="2800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19D32-552A-C0F6-087C-8DE0DA499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2"/>
          <a:stretch/>
        </p:blipFill>
        <p:spPr>
          <a:xfrm>
            <a:off x="7772400" y="1304272"/>
            <a:ext cx="4267200" cy="4183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F0072-18E1-AC62-C1A4-3F6FDBDF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7253"/>
            <a:ext cx="7165262" cy="4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1CA52-1BB1-4C78-A685-E20A6A8E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256126"/>
            <a:ext cx="7279879" cy="6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6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76200" y="381000"/>
            <a:ext cx="4953000" cy="1219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E" dirty="0"/>
              <a:t>Renderer Component</a:t>
            </a:r>
            <a:r>
              <a:rPr lang="fr-FR" sz="2400" dirty="0">
                <a:solidFill>
                  <a:srgbClr val="242852"/>
                </a:solidFill>
              </a:rPr>
              <a:t> (</a:t>
            </a:r>
            <a:r>
              <a:rPr lang="fr-FR" sz="2400" dirty="0" err="1">
                <a:solidFill>
                  <a:srgbClr val="242852"/>
                </a:solidFill>
              </a:rPr>
              <a:t>cont</a:t>
            </a:r>
            <a:r>
              <a:rPr lang="fr-FR" sz="2400" dirty="0">
                <a:solidFill>
                  <a:srgbClr val="242852"/>
                </a:solidFill>
              </a:rPr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AA83B-A910-4234-97EE-064323782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3" b="7858"/>
          <a:stretch/>
        </p:blipFill>
        <p:spPr>
          <a:xfrm>
            <a:off x="4191000" y="61745"/>
            <a:ext cx="7239000" cy="678962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FED721-313F-406C-9C29-497B7D91C9F4}"/>
              </a:ext>
            </a:extLst>
          </p:cNvPr>
          <p:cNvCxnSpPr>
            <a:cxnSpLocks/>
          </p:cNvCxnSpPr>
          <p:nvPr/>
        </p:nvCxnSpPr>
        <p:spPr>
          <a:xfrm flipH="1">
            <a:off x="11125200" y="5257800"/>
            <a:ext cx="8382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4D6D51-D939-4BC0-9A34-3995F1601B4F}"/>
              </a:ext>
            </a:extLst>
          </p:cNvPr>
          <p:cNvCxnSpPr>
            <a:cxnSpLocks/>
          </p:cNvCxnSpPr>
          <p:nvPr/>
        </p:nvCxnSpPr>
        <p:spPr>
          <a:xfrm flipH="1">
            <a:off x="10858500" y="6172200"/>
            <a:ext cx="11430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9344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Renderer Component</a:t>
            </a:r>
            <a:r>
              <a:rPr lang="fr-FR" sz="2400" dirty="0">
                <a:solidFill>
                  <a:srgbClr val="242852"/>
                </a:solidFill>
              </a:rPr>
              <a:t> (</a:t>
            </a:r>
            <a:r>
              <a:rPr lang="fr-FR" sz="2400" dirty="0" err="1">
                <a:solidFill>
                  <a:srgbClr val="242852"/>
                </a:solidFill>
              </a:rPr>
              <a:t>cont</a:t>
            </a:r>
            <a:r>
              <a:rPr lang="fr-FR" sz="2400" dirty="0">
                <a:solidFill>
                  <a:srgbClr val="242852"/>
                </a:solidFill>
              </a:rPr>
              <a:t>)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20521-7F52-4422-B995-3D0B0D1270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355" y="1547551"/>
            <a:ext cx="5307698" cy="4835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D2C85-DFD6-4DE3-A4C2-974C0907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51" y="1552711"/>
            <a:ext cx="4077596" cy="48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64665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4904B-2457-4757-ACD1-44B5392CD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222817"/>
            <a:ext cx="7010400" cy="64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8442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Collider Component</a:t>
            </a:r>
          </a:p>
        </p:txBody>
      </p:sp>
      <p:sp>
        <p:nvSpPr>
          <p:cNvPr id="218" name="Shape 21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 sz="2800" dirty="0"/>
              <a:t>P</a:t>
            </a:r>
            <a:r>
              <a:rPr sz="2800" dirty="0" err="1"/>
              <a:t>hysical</a:t>
            </a:r>
            <a:r>
              <a:rPr sz="2800" dirty="0"/>
              <a:t> presence of </a:t>
            </a:r>
            <a:r>
              <a:rPr sz="2800" dirty="0" err="1"/>
              <a:t>GameObject</a:t>
            </a:r>
            <a:endParaRPr sz="2800" dirty="0"/>
          </a:p>
          <a:p>
            <a:pPr marL="0" lvl="1" indent="-400050">
              <a:spcAft>
                <a:spcPts val="600"/>
              </a:spcAft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lang="en-IE" sz="2400" b="1" dirty="0">
                <a:solidFill>
                  <a:srgbClr val="7030A0"/>
                </a:solidFill>
              </a:rPr>
              <a:t>  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Collider 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sz="24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go.GetComponent</a:t>
            </a:r>
            <a:r>
              <a:rPr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&lt;Collider&gt;();</a:t>
            </a:r>
          </a:p>
          <a:p>
            <a:pPr>
              <a:spcAft>
                <a:spcPts val="600"/>
              </a:spcAft>
            </a:pPr>
            <a:r>
              <a:rPr lang="en-IE" sz="2800" dirty="0"/>
              <a:t>Unity uses </a:t>
            </a:r>
            <a:r>
              <a:rPr lang="en-IE" sz="2800" b="1" dirty="0"/>
              <a:t>NVIDIA PhysX engine</a:t>
            </a:r>
          </a:p>
          <a:p>
            <a:pPr>
              <a:spcAft>
                <a:spcPts val="600"/>
              </a:spcAft>
            </a:pPr>
            <a:r>
              <a:rPr sz="2800" dirty="0"/>
              <a:t>Colliders will not move without </a:t>
            </a:r>
            <a:r>
              <a:rPr sz="2800" b="1" dirty="0" err="1"/>
              <a:t>Rigidbody</a:t>
            </a:r>
            <a:r>
              <a:rPr sz="2800" b="1" dirty="0"/>
              <a:t> </a:t>
            </a:r>
            <a:r>
              <a:rPr sz="2800" dirty="0"/>
              <a:t>component</a:t>
            </a:r>
            <a:endParaRPr lang="en-IE" sz="2800" dirty="0"/>
          </a:p>
          <a:p>
            <a:pPr>
              <a:spcAft>
                <a:spcPts val="600"/>
              </a:spcAft>
            </a:pPr>
            <a:r>
              <a:rPr lang="en-IE" sz="2800" dirty="0"/>
              <a:t>Use colliders without </a:t>
            </a:r>
            <a:r>
              <a:rPr lang="en-IE" sz="2800" dirty="0" err="1"/>
              <a:t>Rigidbody</a:t>
            </a:r>
            <a:r>
              <a:rPr lang="en-IE" sz="2800" dirty="0"/>
              <a:t> for </a:t>
            </a:r>
            <a:r>
              <a:rPr lang="en-IE" sz="2800" b="1" dirty="0"/>
              <a:t>static</a:t>
            </a:r>
            <a:r>
              <a:rPr lang="en-IE" sz="2800" dirty="0"/>
              <a:t> objects</a:t>
            </a:r>
          </a:p>
          <a:p>
            <a:pPr lvl="1">
              <a:spcAft>
                <a:spcPts val="600"/>
              </a:spcAft>
            </a:pPr>
            <a:r>
              <a:rPr lang="en-IE" sz="2600" dirty="0"/>
              <a:t>Collider with </a:t>
            </a:r>
            <a:r>
              <a:rPr lang="en-IE" sz="2600" dirty="0" err="1"/>
              <a:t>Rigidbody</a:t>
            </a:r>
            <a:r>
              <a:rPr lang="en-IE" sz="2600" dirty="0"/>
              <a:t> is considered dynamic</a:t>
            </a:r>
            <a:endParaRPr sz="2600" dirty="0"/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219200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Collider Component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lang="en-IE" dirty="0"/>
          </a:p>
        </p:txBody>
      </p:sp>
      <p:sp>
        <p:nvSpPr>
          <p:cNvPr id="218" name="Shape 218"/>
          <p:cNvSpPr>
            <a:spLocks noGrp="1"/>
          </p:cNvSpPr>
          <p:nvPr>
            <p:ph idx="1"/>
          </p:nvPr>
        </p:nvSpPr>
        <p:spPr>
          <a:xfrm>
            <a:off x="609600" y="1600202"/>
            <a:ext cx="5943600" cy="4525963"/>
          </a:xfrm>
          <a:prstGeom prst="rect">
            <a:avLst/>
          </a:prstGeom>
        </p:spPr>
        <p:txBody>
          <a:bodyPr/>
          <a:lstStyle/>
          <a:p>
            <a:r>
              <a:rPr lang="en-IE" sz="3000" dirty="0"/>
              <a:t>T</a:t>
            </a:r>
            <a:r>
              <a:rPr sz="3000" dirty="0" err="1"/>
              <a:t>ypes</a:t>
            </a:r>
            <a:r>
              <a:rPr sz="3000" dirty="0"/>
              <a:t> (order</a:t>
            </a:r>
            <a:r>
              <a:rPr lang="en-IE" sz="3000" dirty="0"/>
              <a:t>ed by</a:t>
            </a:r>
            <a:r>
              <a:rPr sz="3000" dirty="0"/>
              <a:t> complexity)</a:t>
            </a:r>
          </a:p>
          <a:p>
            <a:pPr marL="815340" lvl="2" indent="-285750">
              <a:defRPr sz="4100"/>
            </a:pPr>
            <a:r>
              <a:rPr sz="2800" dirty="0" err="1">
                <a:ea typeface="Courier"/>
                <a:sym typeface="Courier"/>
              </a:rPr>
              <a:t>SphereCollider</a:t>
            </a:r>
            <a:endParaRPr sz="2800" dirty="0"/>
          </a:p>
          <a:p>
            <a:pPr marL="815340" lvl="2" indent="-285750">
              <a:defRPr sz="4100"/>
            </a:pPr>
            <a:r>
              <a:rPr sz="2800" dirty="0" err="1">
                <a:ea typeface="Courier"/>
                <a:sym typeface="Courier"/>
              </a:rPr>
              <a:t>CapsuleCollider</a:t>
            </a:r>
            <a:r>
              <a:rPr sz="2800" dirty="0"/>
              <a:t> </a:t>
            </a:r>
            <a:endParaRPr lang="en-IE" sz="2800" dirty="0"/>
          </a:p>
          <a:p>
            <a:pPr marL="815340" lvl="2" indent="-285750">
              <a:defRPr sz="4100"/>
            </a:pPr>
            <a:r>
              <a:rPr sz="2800" dirty="0" err="1">
                <a:ea typeface="Courier"/>
                <a:sym typeface="Courier"/>
              </a:rPr>
              <a:t>BoxCollider</a:t>
            </a:r>
            <a:endParaRPr sz="2800" dirty="0"/>
          </a:p>
          <a:p>
            <a:pPr marL="815340" lvl="2" indent="-285750">
              <a:defRPr sz="4100"/>
            </a:pPr>
            <a:r>
              <a:rPr sz="2800" b="1" dirty="0" err="1">
                <a:ea typeface="Courier"/>
                <a:sym typeface="Courier"/>
              </a:rPr>
              <a:t>MeshCollider</a:t>
            </a:r>
            <a:r>
              <a:rPr sz="2800" dirty="0"/>
              <a:t> </a:t>
            </a:r>
            <a:endParaRPr lang="en-IE" sz="2800" dirty="0"/>
          </a:p>
          <a:p>
            <a:pPr marL="986790" lvl="3" indent="0">
              <a:buNone/>
              <a:defRPr sz="4100"/>
            </a:pPr>
            <a:r>
              <a:rPr lang="en-IE" sz="2600" dirty="0"/>
              <a:t>Using </a:t>
            </a:r>
            <a:r>
              <a:rPr lang="en-IE" sz="2600" dirty="0" err="1"/>
              <a:t>MeshFilter</a:t>
            </a:r>
            <a:r>
              <a:rPr lang="en-IE" sz="2600" dirty="0"/>
              <a:t> </a:t>
            </a:r>
          </a:p>
          <a:p>
            <a:pPr marL="986790" lvl="3" indent="0">
              <a:buNone/>
              <a:defRPr sz="4100"/>
            </a:pPr>
            <a:r>
              <a:rPr lang="en-IE" sz="2600" dirty="0"/>
              <a:t>Much slower</a:t>
            </a:r>
          </a:p>
          <a:p>
            <a:pPr marL="986790" lvl="3" indent="0">
              <a:buNone/>
              <a:defRPr sz="4100"/>
            </a:pPr>
            <a:r>
              <a:rPr lang="en-IE" sz="2600" dirty="0"/>
              <a:t>Select </a:t>
            </a:r>
            <a:r>
              <a:rPr lang="en-IE" sz="2600" b="1" dirty="0"/>
              <a:t>Convex</a:t>
            </a:r>
            <a:r>
              <a:rPr lang="en-IE" sz="2600" dirty="0"/>
              <a:t> to collide with other mesh colliders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6CD99-5D78-468C-B9C4-CB3320F56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000" b="8001"/>
          <a:stretch/>
        </p:blipFill>
        <p:spPr>
          <a:xfrm>
            <a:off x="7649817" y="480137"/>
            <a:ext cx="4123663" cy="165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8673DB-9D8D-4250-9654-09A700303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2362200"/>
            <a:ext cx="4153480" cy="2121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C33C5-6934-FFF5-D1E7-5F446E0EA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6" y="4686306"/>
            <a:ext cx="413442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1635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Rigidbody</a:t>
            </a:r>
            <a:r>
              <a:rPr lang="en-IE" dirty="0"/>
              <a:t> Component</a:t>
            </a:r>
            <a:endParaRPr dirty="0"/>
          </a:p>
        </p:txBody>
      </p:sp>
      <p:sp>
        <p:nvSpPr>
          <p:cNvPr id="224" name="Shape 22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IE" sz="2800" dirty="0"/>
              <a:t>P</a:t>
            </a:r>
            <a:r>
              <a:rPr sz="2800" dirty="0" err="1"/>
              <a:t>hysical</a:t>
            </a:r>
            <a:r>
              <a:rPr sz="2800" dirty="0"/>
              <a:t> simulation of </a:t>
            </a:r>
            <a:r>
              <a:rPr sz="2800" dirty="0" err="1"/>
              <a:t>GameObject</a:t>
            </a:r>
            <a:endParaRPr lang="en-IE" sz="2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IE" sz="2800" dirty="0"/>
              <a:t>Velocity, bounciness, friction, gravity, etc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sz="2800" dirty="0"/>
          </a:p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Rigidbody</a:t>
            </a:r>
            <a:r>
              <a:rPr lang="en-IE" sz="28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rb</a:t>
            </a:r>
            <a:r>
              <a:rPr lang="en-IE" sz="28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go.GetComponent</a:t>
            </a:r>
            <a:r>
              <a:rPr lang="en-IE" sz="2800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IE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Rigidbody</a:t>
            </a:r>
            <a:r>
              <a:rPr lang="en-IE" sz="2800" dirty="0">
                <a:solidFill>
                  <a:srgbClr val="7030A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endParaRPr lang="en-IE" sz="2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sz="2800" dirty="0"/>
              <a:t>Updates every </a:t>
            </a:r>
            <a:r>
              <a:rPr sz="2800" b="1" dirty="0" err="1"/>
              <a:t>FixedUpdate</a:t>
            </a:r>
            <a:r>
              <a:rPr sz="2800" b="1" dirty="0"/>
              <a:t>()</a:t>
            </a:r>
          </a:p>
          <a:p>
            <a:pPr marL="722313" lvl="1" indent="-360363">
              <a:spcBef>
                <a:spcPts val="600"/>
              </a:spcBef>
              <a:spcAft>
                <a:spcPts val="300"/>
              </a:spcAft>
            </a:pPr>
            <a:r>
              <a:rPr lang="en-IE" sz="2600" dirty="0"/>
              <a:t>E</a:t>
            </a:r>
            <a:r>
              <a:rPr sz="2600" dirty="0" err="1"/>
              <a:t>xactly</a:t>
            </a:r>
            <a:r>
              <a:rPr sz="2600" dirty="0"/>
              <a:t> 50 times per sec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 err="1"/>
              <a:t>Rigidbody</a:t>
            </a:r>
            <a:r>
              <a:rPr lang="en-IE" dirty="0"/>
              <a:t> Component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dirty="0"/>
          </a:p>
        </p:txBody>
      </p:sp>
      <p:sp>
        <p:nvSpPr>
          <p:cNvPr id="224" name="Shape 22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IE" sz="2800" dirty="0">
                <a:latin typeface="Roboto" panose="02000000000000000000" pitchFamily="2" charset="0"/>
                <a:ea typeface="Roboto" panose="02000000000000000000" pitchFamily="2" charset="0"/>
              </a:rPr>
              <a:t>Colliders will not move without </a:t>
            </a:r>
            <a:r>
              <a:rPr lang="en-IE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Rigidbody</a:t>
            </a:r>
            <a:r>
              <a:rPr lang="en-IE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Motion under control of physics engine e.g. collision, gravity, etc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sz="2800" dirty="0" err="1">
                <a:latin typeface="Roboto" panose="02000000000000000000" pitchFamily="2" charset="0"/>
                <a:ea typeface="Roboto" panose="02000000000000000000" pitchFamily="2" charset="0"/>
              </a:rPr>
              <a:t>isKinematic</a:t>
            </a:r>
            <a:endParaRPr lang="en-IE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sz="2600" dirty="0" err="1">
                <a:latin typeface="Roboto" panose="02000000000000000000" pitchFamily="2" charset="0"/>
                <a:ea typeface="Roboto" panose="02000000000000000000" pitchFamily="2" charset="0"/>
              </a:rPr>
              <a:t>ollider</a:t>
            </a:r>
            <a:r>
              <a:rPr sz="2600" dirty="0">
                <a:latin typeface="Roboto" panose="02000000000000000000" pitchFamily="2" charset="0"/>
                <a:ea typeface="Roboto" panose="02000000000000000000" pitchFamily="2" charset="0"/>
              </a:rPr>
              <a:t> will update</a:t>
            </a: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E" sz="2600" b="1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sz="2600" dirty="0" err="1">
                <a:latin typeface="Roboto" panose="02000000000000000000" pitchFamily="2" charset="0"/>
                <a:ea typeface="Roboto" panose="02000000000000000000" pitchFamily="2" charset="0"/>
              </a:rPr>
              <a:t>GameObject</a:t>
            </a:r>
            <a:r>
              <a:rPr sz="2600" dirty="0">
                <a:latin typeface="Roboto" panose="02000000000000000000" pitchFamily="2" charset="0"/>
                <a:ea typeface="Roboto" panose="02000000000000000000" pitchFamily="2" charset="0"/>
              </a:rPr>
              <a:t> position</a:t>
            </a: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 will                                                                                                                                            </a:t>
            </a:r>
            <a:r>
              <a:rPr sz="2600" b="1" dirty="0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sz="2600" dirty="0">
                <a:latin typeface="Roboto" panose="02000000000000000000" pitchFamily="2" charset="0"/>
                <a:ea typeface="Roboto" panose="02000000000000000000" pitchFamily="2" charset="0"/>
              </a:rPr>
              <a:t> change</a:t>
            </a: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 automatically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IE" sz="2600" dirty="0">
                <a:latin typeface="Roboto" panose="02000000000000000000" pitchFamily="2" charset="0"/>
                <a:ea typeface="Roboto" panose="02000000000000000000" pitchFamily="2" charset="0"/>
              </a:rPr>
              <a:t>Animation or transform position</a:t>
            </a:r>
            <a:endParaRPr sz="2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20675" lvl="1" indent="-720725">
              <a:spcBef>
                <a:spcPts val="1200"/>
              </a:spcBef>
              <a:spcAft>
                <a:spcPts val="1200"/>
              </a:spcAft>
              <a:buNone/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	</a:t>
            </a:r>
            <a:r>
              <a:rPr lang="en-IE" sz="2400" dirty="0"/>
              <a:t> </a:t>
            </a:r>
            <a:r>
              <a:rPr lang="en-IE" sz="2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rb.isKinematic</a:t>
            </a:r>
            <a:r>
              <a:rPr lang="en-IE" sz="2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true </a:t>
            </a:r>
            <a:endParaRPr lang="en-IE" sz="2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E68D8-39FF-4C19-83CF-6D3321F4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00" y="2971800"/>
            <a:ext cx="5674080" cy="2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18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7F47-1762-4DF6-84D1-CF27EF77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GOs</a:t>
            </a:r>
            <a:endParaRPr lang="en-I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2CA597-01B3-4E4F-9A3E-DE25DE359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2400" y="1752600"/>
            <a:ext cx="4506847" cy="294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6FCFD-92BB-40F8-B247-3D29FA979B44}"/>
              </a:ext>
            </a:extLst>
          </p:cNvPr>
          <p:cNvSpPr txBox="1"/>
          <p:nvPr/>
        </p:nvSpPr>
        <p:spPr>
          <a:xfrm>
            <a:off x="728487" y="5160818"/>
            <a:ext cx="937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Consolas" panose="020B0609020204030204" pitchFamily="49" charset="0"/>
              </a:rPr>
              <a:t>AddForce</a:t>
            </a:r>
            <a:r>
              <a:rPr lang="fr-FR" sz="2000" dirty="0">
                <a:latin typeface="Consolas" panose="020B0609020204030204" pitchFamily="49" charset="0"/>
              </a:rPr>
              <a:t>(Vector3 force, </a:t>
            </a:r>
            <a:r>
              <a:rPr lang="fr-FR" sz="2000" dirty="0" err="1">
                <a:latin typeface="Consolas" panose="020B0609020204030204" pitchFamily="49" charset="0"/>
              </a:rPr>
              <a:t>ForceMode</a:t>
            </a:r>
            <a:r>
              <a:rPr lang="fr-FR" sz="2000" dirty="0">
                <a:latin typeface="Consolas" panose="020B0609020204030204" pitchFamily="49" charset="0"/>
              </a:rPr>
              <a:t> mode = </a:t>
            </a:r>
            <a:r>
              <a:rPr lang="fr-FR" sz="2000" dirty="0" err="1">
                <a:latin typeface="Consolas" panose="020B0609020204030204" pitchFamily="49" charset="0"/>
              </a:rPr>
              <a:t>ForceMode.Force</a:t>
            </a:r>
            <a:r>
              <a:rPr lang="fr-FR" sz="20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D6C83-66E1-45D2-A764-1389B9715080}"/>
              </a:ext>
            </a:extLst>
          </p:cNvPr>
          <p:cNvSpPr txBox="1"/>
          <p:nvPr/>
        </p:nvSpPr>
        <p:spPr>
          <a:xfrm>
            <a:off x="720526" y="5961037"/>
            <a:ext cx="990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 err="1">
                <a:latin typeface="Consolas" panose="020B0609020204030204" pitchFamily="49" charset="0"/>
              </a:rPr>
              <a:t>transform.position</a:t>
            </a:r>
            <a:r>
              <a:rPr lang="en-IE" sz="2000" dirty="0">
                <a:latin typeface="Consolas" panose="020B0609020204030204" pitchFamily="49" charset="0"/>
              </a:rPr>
              <a:t> += </a:t>
            </a:r>
            <a:r>
              <a:rPr lang="en-IE" sz="2000" dirty="0" err="1">
                <a:latin typeface="Consolas" panose="020B0609020204030204" pitchFamily="49" charset="0"/>
              </a:rPr>
              <a:t>transform.forward</a:t>
            </a:r>
            <a:r>
              <a:rPr lang="en-IE" sz="2000" dirty="0">
                <a:latin typeface="Consolas" panose="020B0609020204030204" pitchFamily="49" charset="0"/>
              </a:rPr>
              <a:t> * speed * </a:t>
            </a:r>
            <a:r>
              <a:rPr lang="en-IE" sz="2000" dirty="0" err="1">
                <a:latin typeface="Consolas" panose="020B0609020204030204" pitchFamily="49" charset="0"/>
              </a:rPr>
              <a:t>Time.deltaTime</a:t>
            </a:r>
            <a:r>
              <a:rPr lang="en-IE" sz="2000" dirty="0">
                <a:latin typeface="Consolas" panose="020B0609020204030204" pitchFamily="49" charset="0"/>
              </a:rPr>
              <a:t>;</a:t>
            </a:r>
            <a:endParaRPr lang="en-I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AFC3D-F15D-63C2-1EAB-22215F072D03}"/>
              </a:ext>
            </a:extLst>
          </p:cNvPr>
          <p:cNvSpPr txBox="1"/>
          <p:nvPr/>
        </p:nvSpPr>
        <p:spPr>
          <a:xfrm rot="19698545">
            <a:off x="9195619" y="319713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6390" indent="-285750">
              <a:buFont typeface="Arial" panose="020B0604020202020204" pitchFamily="34" charset="0"/>
              <a:buChar char="•"/>
            </a:pPr>
            <a:r>
              <a:rPr lang="en-IE" dirty="0"/>
              <a:t>Force</a:t>
            </a:r>
          </a:p>
          <a:p>
            <a:pPr marL="326390" indent="-285750">
              <a:buFont typeface="Arial" panose="020B0604020202020204" pitchFamily="34" charset="0"/>
              <a:buChar char="•"/>
            </a:pPr>
            <a:r>
              <a:rPr lang="en-IE" dirty="0"/>
              <a:t>Acceleration</a:t>
            </a:r>
          </a:p>
          <a:p>
            <a:pPr marL="326390" indent="-285750">
              <a:buFont typeface="Arial" panose="020B0604020202020204" pitchFamily="34" charset="0"/>
              <a:buChar char="•"/>
            </a:pPr>
            <a:r>
              <a:rPr lang="en-IE" dirty="0"/>
              <a:t>Impulse</a:t>
            </a:r>
          </a:p>
          <a:p>
            <a:pPr marL="326390" indent="-285750">
              <a:buFont typeface="Arial" panose="020B0604020202020204" pitchFamily="34" charset="0"/>
              <a:buChar char="•"/>
            </a:pPr>
            <a:r>
              <a:rPr lang="en-IE" dirty="0" err="1"/>
              <a:t>VelocityChange</a:t>
            </a:r>
            <a:endParaRPr lang="en-IE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D7967A2-07E8-3A6F-5C57-F05ADF5AC801}"/>
              </a:ext>
            </a:extLst>
          </p:cNvPr>
          <p:cNvSpPr/>
          <p:nvPr/>
        </p:nvSpPr>
        <p:spPr>
          <a:xfrm rot="19343623">
            <a:off x="8145112" y="4605175"/>
            <a:ext cx="1469586" cy="722958"/>
          </a:xfrm>
          <a:prstGeom prst="leftBrace">
            <a:avLst>
              <a:gd name="adj1" fmla="val 15831"/>
              <a:gd name="adj2" fmla="val 26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5280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1B93-D0A8-4B7A-B7B3-7814EFA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Scriptable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D97F-ED41-47E5-9DBE-011E13555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Data container objects</a:t>
            </a:r>
          </a:p>
          <a:p>
            <a:r>
              <a:rPr lang="en-IE" sz="2800" dirty="0"/>
              <a:t>Save data as an asset for runtime</a:t>
            </a:r>
          </a:p>
          <a:p>
            <a:r>
              <a:rPr lang="en-IE" sz="2800" dirty="0"/>
              <a:t>Bound to project, </a:t>
            </a:r>
          </a:p>
          <a:p>
            <a:pPr lvl="1"/>
            <a:r>
              <a:rPr lang="en-IE" sz="2600" dirty="0"/>
              <a:t>Not GO </a:t>
            </a:r>
          </a:p>
          <a:p>
            <a:pPr lvl="1"/>
            <a:r>
              <a:rPr lang="en-IE" sz="2600" dirty="0"/>
              <a:t>Scene independent</a:t>
            </a:r>
          </a:p>
          <a:p>
            <a:r>
              <a:rPr lang="en-IE" sz="2800" dirty="0"/>
              <a:t>Reduce memory usage </a:t>
            </a:r>
          </a:p>
          <a:p>
            <a:pPr marL="457200" lvl="1" indent="0">
              <a:buNone/>
            </a:pPr>
            <a:r>
              <a:rPr lang="en-IE" sz="2600" dirty="0"/>
              <a:t>e.g. prefab instantiation</a:t>
            </a:r>
          </a:p>
        </p:txBody>
      </p:sp>
    </p:spTree>
    <p:extLst>
      <p:ext uri="{BB962C8B-B14F-4D97-AF65-F5344CB8AC3E}">
        <p14:creationId xmlns:p14="http://schemas.microsoft.com/office/powerpoint/2010/main" val="204028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31838-4DF4-4C4F-B252-35C6EAFF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193" y="492369"/>
            <a:ext cx="1313407" cy="1315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588B9-FA65-499C-AA30-E9B2E3BF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393" y="152400"/>
            <a:ext cx="1313406" cy="1315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240E5-7B98-468E-A38E-5A968842D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1467414"/>
            <a:ext cx="9034462" cy="52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2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70CBB5-9298-ED2D-412F-388592EF0BF2}"/>
              </a:ext>
            </a:extLst>
          </p:cNvPr>
          <p:cNvSpPr txBox="1"/>
          <p:nvPr/>
        </p:nvSpPr>
        <p:spPr>
          <a:xfrm>
            <a:off x="0" y="1143000"/>
            <a:ext cx="12192000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CreateAssetMenu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menuName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E" sz="2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ScriptableObjects</a:t>
            </a:r>
            <a:r>
              <a:rPr lang="en-IE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E" sz="2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SpawnManagerScriptableObject</a:t>
            </a:r>
            <a:r>
              <a:rPr lang="en-IE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en-IE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SpawnManagerScriptableObject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ScriptableObject</a:t>
            </a:r>
            <a:endParaRPr lang="en-IE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prefabName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numberOfPrefabsToCreate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IE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spawnPoints</a:t>
            </a:r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9754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1EA164-BB29-2718-87D0-7AEA384FE3B8}"/>
              </a:ext>
            </a:extLst>
          </p:cNvPr>
          <p:cNvSpPr txBox="1"/>
          <p:nvPr/>
        </p:nvSpPr>
        <p:spPr>
          <a:xfrm>
            <a:off x="0" y="149215"/>
            <a:ext cx="12420600" cy="66325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Spawner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MonoBehaviour</a:t>
            </a:r>
            <a:endParaRPr lang="en-IE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entityToSpawn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SpawnManagerScriptableObject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spawnManagerValues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entityNumber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   {  </a:t>
            </a:r>
            <a:r>
              <a:rPr lang="en-IE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SpawnEntities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  }</a:t>
            </a:r>
          </a:p>
          <a:p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SpawnEntities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currentSpawnPointIndex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E" sz="1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E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spawnManagerValues</a:t>
            </a:r>
            <a:r>
              <a:rPr lang="en-IE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numberOfPrefabsToCreate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currentEntity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Instantiate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entityToSpawn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			 		               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spawnManagerValues</a:t>
            </a:r>
            <a:r>
              <a:rPr lang="en-IE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spawnPoints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currentSpawnPointIndex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IE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currentEntity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spawnManagerValues</a:t>
            </a:r>
            <a:r>
              <a:rPr lang="en-IE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prefabName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17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currentSpawnPointIndex</a:t>
            </a:r>
            <a:r>
              <a:rPr lang="en-IE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++</a:t>
            </a:r>
            <a:b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E" sz="17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IE" sz="17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en-IE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E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E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0967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52AEE-3797-A42C-9F22-18FAFC91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FD119-144E-43FA-BAEA-5CF22711A0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24482" r="35833" b="23086"/>
          <a:stretch/>
        </p:blipFill>
        <p:spPr>
          <a:xfrm>
            <a:off x="5029200" y="4038601"/>
            <a:ext cx="2362200" cy="250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3AB7B-AC1E-4173-B880-46E876FEAC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02337">
            <a:off x="4858607" y="5740723"/>
            <a:ext cx="1108017" cy="9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Debugging</a:t>
            </a:r>
          </a:p>
        </p:txBody>
      </p:sp>
      <p:sp>
        <p:nvSpPr>
          <p:cNvPr id="124" name="Shape 124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marL="415290"/>
            <a:r>
              <a:rPr lang="en-IE" sz="2800" dirty="0"/>
              <a:t>S</a:t>
            </a:r>
            <a:r>
              <a:rPr sz="2800" dirty="0" err="1"/>
              <a:t>tep</a:t>
            </a:r>
            <a:r>
              <a:rPr sz="2800" dirty="0"/>
              <a:t> through and watch your code running</a:t>
            </a:r>
          </a:p>
          <a:p>
            <a:pPr marL="623888" lvl="1" indent="-266700"/>
            <a:r>
              <a:rPr sz="2600" dirty="0"/>
              <a:t>Better understand code</a:t>
            </a:r>
          </a:p>
          <a:p>
            <a:pPr marL="623888" lvl="1" indent="-266700"/>
            <a:r>
              <a:rPr sz="2600" dirty="0"/>
              <a:t>Find errors and bugs</a:t>
            </a:r>
          </a:p>
          <a:p>
            <a:pPr marL="623888" lvl="1" indent="-266700"/>
            <a:r>
              <a:rPr sz="2600" dirty="0"/>
              <a:t>Track down inefficiencies</a:t>
            </a:r>
          </a:p>
          <a:p>
            <a:pPr marL="415290"/>
            <a:r>
              <a:rPr sz="2800" dirty="0"/>
              <a:t>Debugging built</a:t>
            </a:r>
            <a:r>
              <a:rPr lang="en-IE" sz="2800" dirty="0"/>
              <a:t> </a:t>
            </a:r>
            <a:r>
              <a:rPr sz="2800" dirty="0"/>
              <a:t>into Unity</a:t>
            </a:r>
            <a:r>
              <a:rPr lang="en-IE" sz="2800" dirty="0"/>
              <a:t> </a:t>
            </a:r>
            <a:r>
              <a:rPr sz="2800" dirty="0"/>
              <a:t>via </a:t>
            </a:r>
            <a:r>
              <a:rPr lang="en-IE" sz="2800" dirty="0"/>
              <a:t>Visual                                                   Studio</a:t>
            </a:r>
          </a:p>
          <a:p>
            <a:pPr marL="623888" lvl="1" indent="-266700"/>
            <a:r>
              <a:rPr lang="en-IE" sz="2600" dirty="0"/>
              <a:t>VS debugger can </a:t>
            </a:r>
            <a:r>
              <a:rPr lang="en-IE" sz="2600" i="1" dirty="0"/>
              <a:t>attach</a:t>
            </a:r>
            <a:r>
              <a:rPr lang="en-IE" sz="2600" dirty="0"/>
              <a:t> to Unity to debug                                             your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B8D0E-825F-4AB0-8FC9-E6233040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209800"/>
            <a:ext cx="4343400" cy="39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9758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583E01E-2A13-9B73-5991-02AB7C03140A}"/>
              </a:ext>
            </a:extLst>
          </p:cNvPr>
          <p:cNvGrpSpPr/>
          <p:nvPr/>
        </p:nvGrpSpPr>
        <p:grpSpPr>
          <a:xfrm>
            <a:off x="914400" y="0"/>
            <a:ext cx="10058400" cy="6857999"/>
            <a:chOff x="2209801" y="823425"/>
            <a:chExt cx="7750362" cy="5196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CCF76B-C558-4DFB-AFA4-4111CCF2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1" y="823425"/>
              <a:ext cx="7750362" cy="519637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B29F8-9D16-4DCC-9FBB-99B092AD2B47}"/>
                </a:ext>
              </a:extLst>
            </p:cNvPr>
            <p:cNvSpPr/>
            <p:nvPr/>
          </p:nvSpPr>
          <p:spPr>
            <a:xfrm>
              <a:off x="5486400" y="2971800"/>
              <a:ext cx="35052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57D4F8-68DE-4CEB-BE45-75D219049454}"/>
                </a:ext>
              </a:extLst>
            </p:cNvPr>
            <p:cNvSpPr/>
            <p:nvPr/>
          </p:nvSpPr>
          <p:spPr>
            <a:xfrm>
              <a:off x="5486400" y="3733800"/>
              <a:ext cx="35052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CEA5B4-A6EE-42D8-4DFA-6BE8FF1E1A88}"/>
                </a:ext>
              </a:extLst>
            </p:cNvPr>
            <p:cNvSpPr/>
            <p:nvPr/>
          </p:nvSpPr>
          <p:spPr>
            <a:xfrm>
              <a:off x="5486400" y="3962400"/>
              <a:ext cx="35052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76715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01FEF-0F63-4B74-CCBF-B3F777541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" y="1600200"/>
            <a:ext cx="3680461" cy="3362858"/>
          </a:xfrm>
          <a:prstGeom prst="rect">
            <a:avLst/>
          </a:prstGeom>
        </p:spPr>
      </p:pic>
      <p:pic>
        <p:nvPicPr>
          <p:cNvPr id="1026" name="Picture 2" descr="Screenshot of the Choose an instance of Unity to connect to window in Visual Studio.">
            <a:extLst>
              <a:ext uri="{FF2B5EF4-FFF2-40B4-BE49-F238E27FC236}">
                <a16:creationId xmlns:a16="http://schemas.microsoft.com/office/drawing/2014/main" id="{44AFD640-8CD6-F4A5-2B9D-F98C297B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19262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05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Debugging</a:t>
            </a:r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sz="3200" dirty="0"/>
              <a:t>Types of Bugs</a:t>
            </a:r>
          </a:p>
          <a:p>
            <a:pPr marL="803275" lvl="1" indent="-446088"/>
            <a:r>
              <a:rPr sz="2800" dirty="0"/>
              <a:t>Compile-Time Bugs</a:t>
            </a:r>
          </a:p>
          <a:p>
            <a:pPr marL="803275" lvl="1" indent="-446088"/>
            <a:r>
              <a:rPr sz="2800" dirty="0"/>
              <a:t>Runtime Errors</a:t>
            </a:r>
          </a:p>
          <a:p>
            <a:pPr marL="41529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223882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lang="en-IE" dirty="0"/>
              <a:t>Compile-Time Bugs</a:t>
            </a:r>
          </a:p>
        </p:txBody>
      </p:sp>
      <p:sp>
        <p:nvSpPr>
          <p:cNvPr id="130" name="Shape 130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85090" indent="-127000"/>
            <a:r>
              <a:rPr lang="en-US" sz="2800" dirty="0"/>
              <a:t>C</a:t>
            </a:r>
            <a:r>
              <a:rPr lang="en-IE" sz="2800" dirty="0"/>
              <a:t>ode</a:t>
            </a:r>
            <a:r>
              <a:rPr sz="2800" dirty="0"/>
              <a:t> syntax</a:t>
            </a:r>
          </a:p>
          <a:p>
            <a:pPr marL="85090" indent="-127000"/>
            <a:r>
              <a:rPr sz="2800" dirty="0"/>
              <a:t>Compile-time bugs prevent code from compiling</a:t>
            </a:r>
          </a:p>
          <a:p>
            <a:pPr marL="300990" lvl="1" indent="-171450"/>
            <a:r>
              <a:rPr lang="en-IE" sz="2600" dirty="0"/>
              <a:t>U</a:t>
            </a:r>
            <a:r>
              <a:rPr sz="2600" dirty="0" err="1"/>
              <a:t>nusable</a:t>
            </a:r>
            <a:r>
              <a:rPr sz="2600" dirty="0"/>
              <a:t> until bug is resolved</a:t>
            </a:r>
          </a:p>
          <a:p>
            <a:pPr marL="85090" indent="-127000"/>
            <a:r>
              <a:rPr lang="en-IE" sz="2800" dirty="0"/>
              <a:t>U</a:t>
            </a:r>
            <a:r>
              <a:rPr sz="2800" dirty="0" err="1"/>
              <a:t>sually</a:t>
            </a:r>
            <a:r>
              <a:rPr sz="2800" dirty="0"/>
              <a:t> cause very specific errors</a:t>
            </a:r>
          </a:p>
          <a:p>
            <a:pPr marL="300990" lvl="1" indent="-171450"/>
            <a:r>
              <a:rPr lang="en-IE" sz="2600" dirty="0"/>
              <a:t>L</a:t>
            </a:r>
            <a:r>
              <a:rPr sz="2600" dirty="0" err="1"/>
              <a:t>ine</a:t>
            </a:r>
            <a:r>
              <a:rPr sz="2600" dirty="0"/>
              <a:t> 4, character 14 of CubeSpawner1.cs</a:t>
            </a:r>
          </a:p>
        </p:txBody>
      </p:sp>
      <p:pic>
        <p:nvPicPr>
          <p:cNvPr id="132" name="f24.01_First 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7" y="4151958"/>
            <a:ext cx="7724327" cy="2388967"/>
          </a:xfrm>
          <a:prstGeom prst="rect">
            <a:avLst/>
          </a:prstGeom>
          <a:ln w="12700"/>
          <a:effectLst>
            <a:outerShdw blurRad="152400" dist="127000" dir="2700000" rotWithShape="0">
              <a:srgbClr val="000000">
                <a:alpha val="84000"/>
              </a:srgbClr>
            </a:outerShdw>
          </a:effectLst>
        </p:spPr>
      </p:pic>
      <p:sp>
        <p:nvSpPr>
          <p:cNvPr id="133" name="Shape 133"/>
          <p:cNvSpPr/>
          <p:nvPr/>
        </p:nvSpPr>
        <p:spPr>
          <a:xfrm>
            <a:off x="3733801" y="5638800"/>
            <a:ext cx="1323975" cy="304800"/>
          </a:xfrm>
          <a:prstGeom prst="rect">
            <a:avLst/>
          </a:prstGeom>
          <a:solidFill>
            <a:srgbClr val="FFFF00">
              <a:alpha val="29461"/>
            </a:srgbClr>
          </a:solidFill>
          <a:ln w="76200">
            <a:solidFill>
              <a:srgbClr val="FFFF00">
                <a:alpha val="75334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30480" marR="30480" defTabSz="685800"/>
            <a:endParaRPr sz="1350"/>
          </a:p>
        </p:txBody>
      </p:sp>
      <p:sp>
        <p:nvSpPr>
          <p:cNvPr id="9" name="Shape 141">
            <a:extLst>
              <a:ext uri="{FF2B5EF4-FFF2-40B4-BE49-F238E27FC236}">
                <a16:creationId xmlns:a16="http://schemas.microsoft.com/office/drawing/2014/main" id="{F5FA6541-506F-49A1-91AF-C79F329B7DD2}"/>
              </a:ext>
            </a:extLst>
          </p:cNvPr>
          <p:cNvSpPr/>
          <p:nvPr/>
        </p:nvSpPr>
        <p:spPr>
          <a:xfrm>
            <a:off x="2667000" y="4876800"/>
            <a:ext cx="304800" cy="304800"/>
          </a:xfrm>
          <a:prstGeom prst="rect">
            <a:avLst/>
          </a:prstGeom>
          <a:solidFill>
            <a:srgbClr val="FFFF00">
              <a:alpha val="29461"/>
            </a:srgbClr>
          </a:solidFill>
          <a:ln w="76200">
            <a:solidFill>
              <a:srgbClr val="FFFF00">
                <a:alpha val="75334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30480" marR="30480" defTabSz="685800"/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03478154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Compile-Time Bug</a:t>
            </a:r>
            <a:r>
              <a:rPr lang="en-IE" dirty="0"/>
              <a:t>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lang="en-IE" sz="2800" dirty="0"/>
              <a:t>F</a:t>
            </a:r>
            <a:r>
              <a:rPr sz="2800" dirty="0" err="1"/>
              <a:t>ull</a:t>
            </a:r>
            <a:r>
              <a:rPr sz="2800" dirty="0"/>
              <a:t> error text usually tell</a:t>
            </a:r>
            <a:r>
              <a:rPr lang="en-IE" sz="2800" dirty="0"/>
              <a:t>s</a:t>
            </a:r>
            <a:r>
              <a:rPr sz="2800" dirty="0"/>
              <a:t> what's wrong</a:t>
            </a:r>
            <a:endParaRPr lang="en-IE" sz="2800" dirty="0"/>
          </a:p>
          <a:p>
            <a:pPr marL="815340" lvl="1"/>
            <a:r>
              <a:rPr lang="en-IE" sz="2600" dirty="0"/>
              <a:t>If not, google the error number</a:t>
            </a:r>
          </a:p>
          <a:p>
            <a:pPr marL="815340" lvl="1"/>
            <a:r>
              <a:rPr lang="en-IE" sz="2600" dirty="0" err="1"/>
              <a:t>StackOverlow</a:t>
            </a:r>
            <a:r>
              <a:rPr lang="en-IE" sz="2600" dirty="0"/>
              <a:t>, Unity Discussions, …</a:t>
            </a:r>
            <a:endParaRPr sz="2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281A01-16D3-41A1-A01D-8083998B76CF}"/>
              </a:ext>
            </a:extLst>
          </p:cNvPr>
          <p:cNvGrpSpPr/>
          <p:nvPr/>
        </p:nvGrpSpPr>
        <p:grpSpPr>
          <a:xfrm>
            <a:off x="1752600" y="3286126"/>
            <a:ext cx="8686800" cy="2733675"/>
            <a:chOff x="457200" y="3286125"/>
            <a:chExt cx="8041482" cy="2428875"/>
          </a:xfrm>
        </p:grpSpPr>
        <p:pic>
          <p:nvPicPr>
            <p:cNvPr id="148" name="f24.01_First Erro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718" y="3286125"/>
              <a:ext cx="7961964" cy="2428875"/>
            </a:xfrm>
            <a:prstGeom prst="rect">
              <a:avLst/>
            </a:prstGeom>
            <a:ln w="12700"/>
            <a:effectLst>
              <a:outerShdw blurRad="152400" dist="127000" dir="2700000" rotWithShape="0">
                <a:srgbClr val="000000">
                  <a:alpha val="84000"/>
                </a:srgbClr>
              </a:outerShdw>
            </a:effectLst>
          </p:spPr>
        </p:pic>
        <p:sp>
          <p:nvSpPr>
            <p:cNvPr id="149" name="Shape 149"/>
            <p:cNvSpPr/>
            <p:nvPr/>
          </p:nvSpPr>
          <p:spPr>
            <a:xfrm>
              <a:off x="457200" y="4724401"/>
              <a:ext cx="7069931" cy="552450"/>
            </a:xfrm>
            <a:prstGeom prst="rect">
              <a:avLst/>
            </a:prstGeom>
            <a:solidFill>
              <a:srgbClr val="FFFF00">
                <a:alpha val="29461"/>
              </a:srgbClr>
            </a:solidFill>
            <a:ln w="76200">
              <a:solidFill>
                <a:srgbClr val="FFFF00">
                  <a:alpha val="75334"/>
                </a:srgb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marL="30480" marR="30480" defTabSz="685800"/>
              <a:endParaRPr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9125944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Common Compile-Time Errors</a:t>
            </a:r>
          </a:p>
        </p:txBody>
      </p:sp>
      <p:sp>
        <p:nvSpPr>
          <p:cNvPr id="162" name="Shape 16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sz="3000" dirty="0">
                <a:solidFill>
                  <a:srgbClr val="FF0000"/>
                </a:solidFill>
              </a:rPr>
              <a:t>error CS0101: The namespace 'global::' already contains a definition for </a:t>
            </a:r>
            <a:r>
              <a:rPr lang="en-IE" sz="3000" dirty="0">
                <a:solidFill>
                  <a:srgbClr val="FF0000"/>
                </a:solidFill>
              </a:rPr>
              <a:t>…</a:t>
            </a:r>
            <a:endParaRPr sz="3000" dirty="0">
              <a:solidFill>
                <a:srgbClr val="FF0000"/>
              </a:solidFill>
            </a:endParaRPr>
          </a:p>
          <a:p>
            <a:pPr marL="485140" lvl="1" indent="-127000"/>
            <a:r>
              <a:rPr sz="2800" dirty="0">
                <a:solidFill>
                  <a:srgbClr val="00B050"/>
                </a:solidFill>
              </a:rPr>
              <a:t>Two scripts trying to define same class</a:t>
            </a:r>
            <a:endParaRPr lang="en-IE" sz="2800" dirty="0">
              <a:solidFill>
                <a:srgbClr val="00B050"/>
              </a:solidFill>
            </a:endParaRPr>
          </a:p>
          <a:p>
            <a:pPr marL="485140" lvl="1" indent="-127000"/>
            <a:endParaRPr sz="2800" dirty="0"/>
          </a:p>
          <a:p>
            <a:pPr marL="415290"/>
            <a:r>
              <a:rPr sz="3000" dirty="0">
                <a:solidFill>
                  <a:srgbClr val="FF0000"/>
                </a:solidFill>
              </a:rPr>
              <a:t>error CS1525: Unexpected symbol '}'</a:t>
            </a:r>
          </a:p>
          <a:p>
            <a:pPr marL="485140" lvl="1" indent="-127000"/>
            <a:r>
              <a:rPr lang="en-IE" sz="2800" dirty="0">
                <a:solidFill>
                  <a:srgbClr val="00B050"/>
                </a:solidFill>
              </a:rPr>
              <a:t>S</a:t>
            </a:r>
            <a:r>
              <a:rPr sz="2800" dirty="0" err="1">
                <a:solidFill>
                  <a:srgbClr val="00B050"/>
                </a:solidFill>
              </a:rPr>
              <a:t>emicolon</a:t>
            </a:r>
            <a:r>
              <a:rPr sz="2800" dirty="0">
                <a:solidFill>
                  <a:srgbClr val="00B050"/>
                </a:solidFill>
              </a:rPr>
              <a:t> missing or a misplaced brace</a:t>
            </a:r>
          </a:p>
          <a:p>
            <a:pPr marL="529590" lvl="2" indent="0">
              <a:buNone/>
            </a:pPr>
            <a:r>
              <a:rPr lang="en-IE" sz="2400" b="1" dirty="0">
                <a:solidFill>
                  <a:srgbClr val="00B050"/>
                </a:solidFill>
              </a:rPr>
              <a:t>;</a:t>
            </a:r>
          </a:p>
          <a:p>
            <a:pPr marL="529590" lvl="2" indent="0">
              <a:buNone/>
            </a:pPr>
            <a:r>
              <a:rPr sz="2400" b="1" dirty="0">
                <a:solidFill>
                  <a:srgbClr val="00B050"/>
                </a:solidFill>
              </a:rPr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170015233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653842-A011-415D-99B1-384F1EF9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6" y="1244078"/>
            <a:ext cx="10122906" cy="528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B84642-433C-40F6-A5BF-EE92C46E345F}"/>
              </a:ext>
            </a:extLst>
          </p:cNvPr>
          <p:cNvSpPr/>
          <p:nvPr/>
        </p:nvSpPr>
        <p:spPr>
          <a:xfrm>
            <a:off x="8915400" y="533400"/>
            <a:ext cx="1295400" cy="1371600"/>
          </a:xfrm>
          <a:prstGeom prst="rect">
            <a:avLst/>
          </a:prstGeom>
          <a:noFill/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6D0DAD-2053-4D86-BD96-07015D12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594" y="1178169"/>
            <a:ext cx="709809" cy="71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A1F4DB-81AD-4AF3-BC48-F78705FDF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196" y="498474"/>
            <a:ext cx="709809" cy="7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04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Bugs Attaching Scripts to </a:t>
            </a:r>
            <a:r>
              <a:rPr dirty="0" err="1"/>
              <a:t>GameObjects</a:t>
            </a:r>
            <a:endParaRPr dirty="0"/>
          </a:p>
        </p:txBody>
      </p:sp>
      <p:sp>
        <p:nvSpPr>
          <p:cNvPr id="168" name="Shape 16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sz="2800" dirty="0">
                <a:solidFill>
                  <a:srgbClr val="FF0000"/>
                </a:solidFill>
              </a:rPr>
              <a:t>Error attempting to attach script to </a:t>
            </a:r>
            <a:r>
              <a:rPr sz="2800" dirty="0" err="1">
                <a:solidFill>
                  <a:srgbClr val="FF0000"/>
                </a:solidFill>
              </a:rPr>
              <a:t>GameObject</a:t>
            </a:r>
            <a:endParaRPr sz="2800" dirty="0">
              <a:solidFill>
                <a:srgbClr val="FF0000"/>
              </a:solidFill>
            </a:endParaRPr>
          </a:p>
          <a:p>
            <a:pPr marL="485140" lvl="1" indent="-127000"/>
            <a:r>
              <a:rPr lang="en-IE" sz="2600" dirty="0">
                <a:solidFill>
                  <a:srgbClr val="00B050"/>
                </a:solidFill>
              </a:rPr>
              <a:t>N</a:t>
            </a:r>
            <a:r>
              <a:rPr sz="2600" dirty="0" err="1">
                <a:solidFill>
                  <a:srgbClr val="00B050"/>
                </a:solidFill>
              </a:rPr>
              <a:t>ame</a:t>
            </a:r>
            <a:r>
              <a:rPr sz="2600" dirty="0">
                <a:solidFill>
                  <a:srgbClr val="00B050"/>
                </a:solidFill>
              </a:rPr>
              <a:t> of script not matching class</a:t>
            </a:r>
            <a:r>
              <a:rPr lang="en-US" sz="2600" dirty="0">
                <a:solidFill>
                  <a:srgbClr val="00B050"/>
                </a:solidFill>
              </a:rPr>
              <a:t> name</a:t>
            </a:r>
            <a:endParaRPr sz="2600" dirty="0">
              <a:solidFill>
                <a:srgbClr val="00B050"/>
              </a:solidFill>
            </a:endParaRPr>
          </a:p>
          <a:p>
            <a:pPr marL="415290"/>
            <a:r>
              <a:rPr lang="en-IE" sz="2600" dirty="0"/>
              <a:t>e.g.</a:t>
            </a:r>
            <a:endParaRPr sz="2600" dirty="0"/>
          </a:p>
          <a:p>
            <a:pPr marL="485140" lvl="1" indent="-127000"/>
            <a:r>
              <a:rPr sz="2600" dirty="0"/>
              <a:t>Script filename: CubeSpawner1 </a:t>
            </a:r>
          </a:p>
          <a:p>
            <a:pPr marL="358140" lvl="1" indent="0">
              <a:buNone/>
            </a:pPr>
            <a:r>
              <a:rPr sz="2600" dirty="0"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sz="2600" u="sng" dirty="0" err="1">
                <a:latin typeface="Courier"/>
                <a:ea typeface="Courier"/>
                <a:cs typeface="Courier"/>
                <a:sym typeface="Courier"/>
              </a:rPr>
              <a:t>CubeSpawner</a:t>
            </a:r>
            <a:r>
              <a:rPr sz="2600" dirty="0">
                <a:latin typeface="Courier"/>
                <a:ea typeface="Courier"/>
                <a:cs typeface="Courier"/>
                <a:sym typeface="Courier"/>
              </a:rPr>
              <a:t> : </a:t>
            </a:r>
            <a:r>
              <a:rPr sz="2600" dirty="0" err="1">
                <a:latin typeface="Courier"/>
                <a:ea typeface="Courier"/>
                <a:cs typeface="Courier"/>
                <a:sym typeface="Courier"/>
              </a:rPr>
              <a:t>MonoBehaviour</a:t>
            </a:r>
            <a:r>
              <a:rPr sz="2600" dirty="0">
                <a:latin typeface="Courier"/>
                <a:ea typeface="Courier"/>
                <a:cs typeface="Courier"/>
                <a:sym typeface="Courier"/>
              </a:rPr>
              <a:t> { … }</a:t>
            </a:r>
          </a:p>
        </p:txBody>
      </p:sp>
      <p:pic>
        <p:nvPicPr>
          <p:cNvPr id="170" name="f24.02_Cannot Add Script Cropped for Slid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4304684"/>
            <a:ext cx="6261946" cy="2335215"/>
          </a:xfrm>
          <a:prstGeom prst="rect">
            <a:avLst/>
          </a:prstGeom>
          <a:ln w="12700"/>
          <a:effectLst>
            <a:outerShdw blurRad="1016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419919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lang="en-IE" dirty="0"/>
              <a:t>Runtime Errors</a:t>
            </a:r>
          </a:p>
        </p:txBody>
      </p:sp>
      <p:sp>
        <p:nvSpPr>
          <p:cNvPr id="175" name="Shape 17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/>
            <a:r>
              <a:rPr lang="en-IE" sz="3000" dirty="0"/>
              <a:t>B</a:t>
            </a:r>
            <a:r>
              <a:rPr sz="3000" dirty="0"/>
              <a:t>ug when code is running</a:t>
            </a:r>
          </a:p>
          <a:p>
            <a:pPr marL="266700" indent="-266700"/>
            <a:r>
              <a:rPr sz="3000" dirty="0"/>
              <a:t>Unity </a:t>
            </a:r>
            <a:r>
              <a:rPr lang="en-IE" sz="3000" dirty="0"/>
              <a:t>cannot </a:t>
            </a:r>
            <a:r>
              <a:rPr sz="3000" dirty="0"/>
              <a:t>predict these</a:t>
            </a:r>
          </a:p>
          <a:p>
            <a:pPr marL="266700" indent="-266700"/>
            <a:r>
              <a:rPr sz="3000" dirty="0"/>
              <a:t>Most common</a:t>
            </a:r>
          </a:p>
          <a:p>
            <a:pPr marL="720725" lvl="1" indent="-363538"/>
            <a:r>
              <a:rPr sz="2800" dirty="0" err="1"/>
              <a:t>UnassignedReferenceException</a:t>
            </a:r>
            <a:endParaRPr sz="2800" dirty="0"/>
          </a:p>
          <a:p>
            <a:pPr marL="720725" lvl="1" indent="-363538"/>
            <a:r>
              <a:rPr sz="2800" dirty="0" err="1"/>
              <a:t>NullReferenceException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198707491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Runtime Errors</a:t>
            </a:r>
          </a:p>
        </p:txBody>
      </p:sp>
      <p:sp>
        <p:nvSpPr>
          <p:cNvPr id="181" name="Shape 181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marL="415290"/>
            <a:r>
              <a:rPr sz="2800" dirty="0" err="1">
                <a:solidFill>
                  <a:srgbClr val="FF0000"/>
                </a:solidFill>
              </a:rPr>
              <a:t>UnassignedReferenceException</a:t>
            </a:r>
            <a:endParaRPr sz="2800" dirty="0">
              <a:solidFill>
                <a:srgbClr val="FF0000"/>
              </a:solidFill>
            </a:endParaRPr>
          </a:p>
          <a:p>
            <a:pPr marL="622300" lvl="1" indent="-265113"/>
            <a:r>
              <a:rPr sz="2600" dirty="0"/>
              <a:t>A variable in Inspector has not been set</a:t>
            </a:r>
          </a:p>
          <a:p>
            <a:pPr marL="529590" lvl="2" indent="0">
              <a:buNone/>
            </a:pPr>
            <a:r>
              <a:rPr lang="en-IE" sz="2600" dirty="0"/>
              <a:t>e.g.</a:t>
            </a:r>
            <a:r>
              <a:rPr sz="2600" dirty="0"/>
              <a:t> prefab for Instantiate() calls</a:t>
            </a:r>
          </a:p>
        </p:txBody>
      </p:sp>
      <p:pic>
        <p:nvPicPr>
          <p:cNvPr id="183" name="f24.04_Runtime Error Cropped for Slid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92" y="3048000"/>
            <a:ext cx="8689648" cy="3739849"/>
          </a:xfrm>
          <a:prstGeom prst="rect">
            <a:avLst/>
          </a:prstGeom>
          <a:ln w="12700"/>
          <a:effectLst>
            <a:outerShdw blurRad="152400" dist="76200" dir="2700000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8579917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Common Runtime Errors</a:t>
            </a:r>
            <a:r>
              <a:rPr lang="en-IE" dirty="0"/>
              <a:t>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/>
            <a:r>
              <a:rPr sz="2800" dirty="0" err="1">
                <a:solidFill>
                  <a:srgbClr val="FF0000"/>
                </a:solidFill>
              </a:rPr>
              <a:t>NullReferenceException</a:t>
            </a:r>
            <a:endParaRPr sz="2800" dirty="0">
              <a:solidFill>
                <a:srgbClr val="FF0000"/>
              </a:solidFill>
            </a:endParaRPr>
          </a:p>
          <a:p>
            <a:pPr marL="720725" lvl="1" indent="-363538"/>
            <a:r>
              <a:rPr lang="en-US" sz="2600" dirty="0"/>
              <a:t>Trying</a:t>
            </a:r>
            <a:r>
              <a:rPr sz="2600" dirty="0"/>
              <a:t> to access something that doesn't exist</a:t>
            </a:r>
          </a:p>
        </p:txBody>
      </p:sp>
      <p:sp>
        <p:nvSpPr>
          <p:cNvPr id="193" name="Shape 193"/>
          <p:cNvSpPr/>
          <p:nvPr/>
        </p:nvSpPr>
        <p:spPr>
          <a:xfrm>
            <a:off x="7969399" y="3692476"/>
            <a:ext cx="2615308" cy="16823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marL="377190" marR="30480" lvl="2" indent="-190500" defTabSz="685800">
              <a:spcBef>
                <a:spcPts val="2775"/>
              </a:spcBef>
              <a:buSzPct val="100000"/>
              <a:buFontTx/>
              <a:buChar char="–"/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endParaRPr sz="1500" b="1" dirty="0">
              <a:latin typeface="Helvetica"/>
              <a:cs typeface="Helvetica"/>
              <a:sym typeface="Helvetic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AFD615-4EB7-460B-94F1-FCF0FF4357A5}"/>
              </a:ext>
            </a:extLst>
          </p:cNvPr>
          <p:cNvGrpSpPr/>
          <p:nvPr/>
        </p:nvGrpSpPr>
        <p:grpSpPr>
          <a:xfrm>
            <a:off x="1676400" y="2526268"/>
            <a:ext cx="8087362" cy="1512332"/>
            <a:chOff x="1143000" y="2667000"/>
            <a:chExt cx="7782562" cy="1283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4FB41A-96D8-4F0B-A9FD-962124C0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2667000"/>
              <a:ext cx="7782562" cy="12192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63603A-16CC-4C4D-8127-0DF4D4B217DE}"/>
                </a:ext>
              </a:extLst>
            </p:cNvPr>
            <p:cNvSpPr txBox="1"/>
            <p:nvPr/>
          </p:nvSpPr>
          <p:spPr>
            <a:xfrm>
              <a:off x="1447800" y="3581400"/>
              <a:ext cx="480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E" dirty="0"/>
            </a:p>
          </p:txBody>
        </p:sp>
      </p:grpSp>
      <p:pic>
        <p:nvPicPr>
          <p:cNvPr id="191" name="Runtime Error for Slides Compress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038600"/>
            <a:ext cx="8619509" cy="2777597"/>
          </a:xfrm>
          <a:prstGeom prst="rect">
            <a:avLst/>
          </a:prstGeom>
          <a:ln w="12700"/>
          <a:effectLst>
            <a:outerShdw blurRad="152400" dist="76200" dir="2700000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190895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7E69D-D11C-E122-C9A9-8BD6C6F7C651}"/>
              </a:ext>
            </a:extLst>
          </p:cNvPr>
          <p:cNvSpPr txBox="1"/>
          <p:nvPr/>
        </p:nvSpPr>
        <p:spPr>
          <a:xfrm>
            <a:off x="3962400" y="0"/>
            <a:ext cx="7467600" cy="68634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PlatformDefines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E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MonoBehaviour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E" sz="2000" dirty="0">
                <a:solidFill>
                  <a:srgbClr val="4EC9B0"/>
                </a:solidFill>
                <a:latin typeface="Consolas" panose="020B0609020204030204" pitchFamily="49" charset="0"/>
              </a:rPr>
              <a:t>  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</a:t>
            </a:r>
            <a:r>
              <a:rPr lang="en-IE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UNITY_EDITOR</a:t>
            </a:r>
            <a:endParaRPr lang="en-IE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 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IE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"Unity Editor"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#endif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#</a:t>
            </a:r>
            <a:r>
              <a:rPr lang="en-IE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UNITY_IOS</a:t>
            </a:r>
            <a:endParaRPr lang="en-IE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IE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"iOS"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#endif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</a:t>
            </a:r>
            <a:r>
              <a:rPr lang="en-IE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UNITY_STANDALONE_OSX</a:t>
            </a:r>
            <a:endParaRPr lang="en-IE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   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IE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"Standalone OSX"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#endif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</a:t>
            </a:r>
            <a:r>
              <a:rPr lang="en-IE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UNITY_STANDALONE_WIN</a:t>
            </a:r>
            <a:endParaRPr lang="en-IE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IE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"Standalone Windows"</a:t>
            </a: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#endif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}          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22C7F-3B50-5E76-87C6-2B36AEC6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4114800" cy="2819400"/>
          </a:xfrm>
        </p:spPr>
        <p:txBody>
          <a:bodyPr/>
          <a:lstStyle/>
          <a:p>
            <a:pPr algn="l"/>
            <a:r>
              <a:rPr lang="en-IE" dirty="0"/>
              <a:t>Conditional </a:t>
            </a:r>
            <a:br>
              <a:rPr lang="en-IE" dirty="0"/>
            </a:br>
            <a:r>
              <a:rPr lang="en-IE" dirty="0"/>
              <a:t>Compilation</a:t>
            </a:r>
            <a:br>
              <a:rPr lang="en-IE" dirty="0"/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0505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0A44-8CEF-4E79-9FB2-F3EA49CE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Logs in Game Build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AF24B-46B3-3C04-2A9B-306AD01B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Platform Dependent Compilation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28F28-49C5-420E-A664-11682E1A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8636003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C40E0-E9E2-4D1C-9459-C2A1FD8E9E60}"/>
              </a:ext>
            </a:extLst>
          </p:cNvPr>
          <p:cNvSpPr txBox="1"/>
          <p:nvPr/>
        </p:nvSpPr>
        <p:spPr>
          <a:xfrm>
            <a:off x="1676400" y="6076278"/>
            <a:ext cx="8839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https://docs.unity3d.com/Manual/PlatformDependentCompilation.html</a:t>
            </a:r>
          </a:p>
        </p:txBody>
      </p:sp>
    </p:spTree>
    <p:extLst>
      <p:ext uri="{BB962C8B-B14F-4D97-AF65-F5344CB8AC3E}">
        <p14:creationId xmlns:p14="http://schemas.microsoft.com/office/powerpoint/2010/main" val="1454004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328D-B31D-4A15-A97C-F446AFA0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/>
          <a:lstStyle/>
          <a:p>
            <a:r>
              <a:rPr lang="en-IE" dirty="0"/>
              <a:t>Topic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0659-9390-4EB2-85BB-DEAEC5FF1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6018"/>
            <a:ext cx="11201400" cy="4525963"/>
          </a:xfrm>
        </p:spPr>
        <p:txBody>
          <a:bodyPr/>
          <a:lstStyle/>
          <a:p>
            <a:pPr marL="529590"/>
            <a:r>
              <a:rPr lang="en-IE" sz="2600" dirty="0"/>
              <a:t>Creating Unity C# scripts, namespaces, properties, …</a:t>
            </a:r>
          </a:p>
          <a:p>
            <a:pPr marL="529590"/>
            <a:r>
              <a:rPr lang="en-IE" sz="2600" dirty="0"/>
              <a:t>Some Unity built-in classes; Quaternion, </a:t>
            </a:r>
            <a:r>
              <a:rPr lang="en-IE" sz="2600" dirty="0" err="1"/>
              <a:t>ScriptableObject</a:t>
            </a:r>
            <a:r>
              <a:rPr lang="en-IE" sz="2600" dirty="0"/>
              <a:t>,…</a:t>
            </a:r>
          </a:p>
          <a:p>
            <a:pPr marL="529590"/>
            <a:r>
              <a:rPr lang="en-IE" sz="2600" dirty="0"/>
              <a:t>Transform, renderer, materials, shaders, </a:t>
            </a:r>
            <a:r>
              <a:rPr lang="en-IE" sz="2600" dirty="0" err="1"/>
              <a:t>rigidbody</a:t>
            </a:r>
            <a:r>
              <a:rPr lang="en-IE" sz="2600" dirty="0"/>
              <a:t>, …</a:t>
            </a:r>
          </a:p>
          <a:p>
            <a:pPr marL="529590"/>
            <a:r>
              <a:rPr lang="en-IE" sz="2600" dirty="0"/>
              <a:t>Instantiating </a:t>
            </a:r>
            <a:r>
              <a:rPr lang="en-IE" sz="2600" dirty="0" err="1"/>
              <a:t>GameObjects</a:t>
            </a:r>
            <a:r>
              <a:rPr lang="en-IE" sz="2600" dirty="0"/>
              <a:t> at runtime</a:t>
            </a:r>
          </a:p>
          <a:p>
            <a:pPr marL="529590"/>
            <a:r>
              <a:rPr lang="en-IE" sz="2600" dirty="0"/>
              <a:t>Moving </a:t>
            </a:r>
            <a:r>
              <a:rPr lang="en-IE" sz="2600" dirty="0" err="1"/>
              <a:t>GameObjects</a:t>
            </a:r>
            <a:r>
              <a:rPr lang="en-IE" sz="2600" dirty="0"/>
              <a:t> with transform or physics</a:t>
            </a:r>
          </a:p>
          <a:p>
            <a:pPr marL="529590"/>
            <a:r>
              <a:rPr lang="en-IE" sz="2600" dirty="0"/>
              <a:t>Referencing </a:t>
            </a:r>
            <a:r>
              <a:rPr lang="en-IE" sz="2600" dirty="0" err="1"/>
              <a:t>GameObjects</a:t>
            </a:r>
            <a:r>
              <a:rPr lang="en-IE" sz="2600" dirty="0"/>
              <a:t> and components</a:t>
            </a:r>
          </a:p>
          <a:p>
            <a:pPr marL="529590"/>
            <a:r>
              <a:rPr lang="en-IE" sz="2600" dirty="0"/>
              <a:t>Constraints; position, scale, …</a:t>
            </a:r>
          </a:p>
          <a:p>
            <a:pPr marL="529590"/>
            <a:r>
              <a:rPr lang="en-IE" sz="2600" dirty="0"/>
              <a:t>Configuring </a:t>
            </a:r>
            <a:r>
              <a:rPr lang="en-IE" sz="2600" dirty="0" err="1"/>
              <a:t>GameObject</a:t>
            </a:r>
            <a:r>
              <a:rPr lang="en-IE" sz="2600" dirty="0"/>
              <a:t> components</a:t>
            </a:r>
          </a:p>
          <a:p>
            <a:pPr marL="529590"/>
            <a:r>
              <a:rPr lang="en-IE" sz="2600" dirty="0"/>
              <a:t>Debugging with Visual Studio, Studio Code</a:t>
            </a:r>
          </a:p>
          <a:p>
            <a:pPr marL="529590"/>
            <a:r>
              <a:rPr lang="en-IE" sz="2600" dirty="0" err="1"/>
              <a:t>SendMessage</a:t>
            </a:r>
            <a:r>
              <a:rPr lang="en-IE" sz="2600" dirty="0"/>
              <a:t>, </a:t>
            </a:r>
            <a:r>
              <a:rPr lang="en-IE" sz="2600" dirty="0" err="1"/>
              <a:t>BroadcastMessage</a:t>
            </a:r>
            <a:r>
              <a:rPr lang="en-IE" sz="2600" dirty="0"/>
              <a:t>, …</a:t>
            </a:r>
          </a:p>
          <a:p>
            <a:pPr marL="530225" indent="-354013"/>
            <a:r>
              <a:rPr lang="en-IE" sz="2600" dirty="0"/>
              <a:t>C# collections; List, Dictionary, Queue, Stack, …</a:t>
            </a:r>
          </a:p>
          <a:p>
            <a:endParaRPr lang="en-IE" sz="2600" dirty="0"/>
          </a:p>
        </p:txBody>
      </p:sp>
    </p:spTree>
    <p:extLst>
      <p:ext uri="{BB962C8B-B14F-4D97-AF65-F5344CB8AC3E}">
        <p14:creationId xmlns:p14="http://schemas.microsoft.com/office/powerpoint/2010/main" val="323539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735D02-6968-37F3-33AE-86FA2053D85A}"/>
              </a:ext>
            </a:extLst>
          </p:cNvPr>
          <p:cNvGrpSpPr/>
          <p:nvPr/>
        </p:nvGrpSpPr>
        <p:grpSpPr>
          <a:xfrm>
            <a:off x="228600" y="990600"/>
            <a:ext cx="11811000" cy="5181600"/>
            <a:chOff x="1706473" y="1816710"/>
            <a:chExt cx="8938523" cy="3593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B83757-9796-4EC9-A081-882C5B040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473" y="1816710"/>
              <a:ext cx="8938523" cy="35934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C739A2-EAC0-41CF-9672-362E9E582D1C}"/>
                </a:ext>
              </a:extLst>
            </p:cNvPr>
            <p:cNvSpPr/>
            <p:nvPr/>
          </p:nvSpPr>
          <p:spPr>
            <a:xfrm>
              <a:off x="2209800" y="3252316"/>
              <a:ext cx="1905000" cy="228600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789144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cture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Theme" id="{ECCBFE08-9DF2-4A30-87B7-308DC6814529}" vid="{4EE168DD-C891-4928-8349-251DF9AD3E5E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81279" marR="81279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81279" marR="81279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2819</Words>
  <Application>Microsoft Office PowerPoint</Application>
  <PresentationFormat>Widescreen</PresentationFormat>
  <Paragraphs>559</Paragraphs>
  <Slides>86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3" baseType="lpstr">
      <vt:lpstr>굴림</vt:lpstr>
      <vt:lpstr>Abadi</vt:lpstr>
      <vt:lpstr>Arial</vt:lpstr>
      <vt:lpstr>Cavolini</vt:lpstr>
      <vt:lpstr>Century Gothic</vt:lpstr>
      <vt:lpstr>Consolas</vt:lpstr>
      <vt:lpstr>Courier</vt:lpstr>
      <vt:lpstr>Courier New</vt:lpstr>
      <vt:lpstr>Helvetica</vt:lpstr>
      <vt:lpstr>Lucida Grande</vt:lpstr>
      <vt:lpstr>Menlo</vt:lpstr>
      <vt:lpstr>Palatino Linotype</vt:lpstr>
      <vt:lpstr>Roboto</vt:lpstr>
      <vt:lpstr>SFMono-Regular</vt:lpstr>
      <vt:lpstr>Times New Roman</vt:lpstr>
      <vt:lpstr>Verdana</vt:lpstr>
      <vt:lpstr>LectureTheme</vt:lpstr>
      <vt:lpstr>Developing Games with Unity &amp; C#</vt:lpstr>
      <vt:lpstr>Outline</vt:lpstr>
      <vt:lpstr>Creating a Script</vt:lpstr>
      <vt:lpstr>Common Functions</vt:lpstr>
      <vt:lpstr>Update and FixedUpdate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Namespaces</vt:lpstr>
      <vt:lpstr>PowerPoint Presentation</vt:lpstr>
      <vt:lpstr>PowerPoint Presentation</vt:lpstr>
      <vt:lpstr>Important Unity Built-in Classes</vt:lpstr>
      <vt:lpstr>Important Unity Variable Types</vt:lpstr>
      <vt:lpstr>Vector3</vt:lpstr>
      <vt:lpstr>PowerPoint Presentation</vt:lpstr>
      <vt:lpstr>PowerPoint Presentation</vt:lpstr>
      <vt:lpstr>Color</vt:lpstr>
      <vt:lpstr>Color (cont)</vt:lpstr>
      <vt:lpstr>PowerPoint Presentation</vt:lpstr>
      <vt:lpstr>Quaternion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Quaternion (cont)</vt:lpstr>
      <vt:lpstr>Mathf</vt:lpstr>
      <vt:lpstr>PowerPoint Presentation</vt:lpstr>
      <vt:lpstr>Screen</vt:lpstr>
      <vt:lpstr>PowerPoint Presentation</vt:lpstr>
      <vt:lpstr>SystemInfo</vt:lpstr>
      <vt:lpstr>GameObjects</vt:lpstr>
      <vt:lpstr>GameObject</vt:lpstr>
      <vt:lpstr>GameObject (cont)</vt:lpstr>
      <vt:lpstr>Referencing GameObjects</vt:lpstr>
      <vt:lpstr>Instantiating Prefabs</vt:lpstr>
      <vt:lpstr>PowerPoint Presentation</vt:lpstr>
      <vt:lpstr>C# Collections</vt:lpstr>
      <vt:lpstr>Collections</vt:lpstr>
      <vt:lpstr>List</vt:lpstr>
      <vt:lpstr>PowerPoint Presentation</vt:lpstr>
      <vt:lpstr>PowerPoint Presentation</vt:lpstr>
      <vt:lpstr>Dictionary</vt:lpstr>
      <vt:lpstr>PowerPoint Presentation</vt:lpstr>
      <vt:lpstr>Stack</vt:lpstr>
      <vt:lpstr>Queue</vt:lpstr>
      <vt:lpstr>GameObject Componets</vt:lpstr>
      <vt:lpstr>Referencing Components</vt:lpstr>
      <vt:lpstr>PowerPoint Presentation</vt:lpstr>
      <vt:lpstr>Transform Component</vt:lpstr>
      <vt:lpstr>PowerPoint Presentation</vt:lpstr>
      <vt:lpstr>Constraints</vt:lpstr>
      <vt:lpstr>Rendering Components</vt:lpstr>
      <vt:lpstr>MeshFilter Component</vt:lpstr>
      <vt:lpstr>Renderer Component</vt:lpstr>
      <vt:lpstr>PowerPoint Presentation</vt:lpstr>
      <vt:lpstr>Renderer Component (cont)</vt:lpstr>
      <vt:lpstr>Renderer Component (cont)</vt:lpstr>
      <vt:lpstr>PowerPoint Presentation</vt:lpstr>
      <vt:lpstr>Collider Component</vt:lpstr>
      <vt:lpstr>Collider Component (cont)</vt:lpstr>
      <vt:lpstr>Rigidbody Component</vt:lpstr>
      <vt:lpstr>Rigidbody Component (cont)</vt:lpstr>
      <vt:lpstr>Moving GOs</vt:lpstr>
      <vt:lpstr>Scriptable Objects</vt:lpstr>
      <vt:lpstr>PowerPoint Presentation</vt:lpstr>
      <vt:lpstr>PowerPoint Presentation</vt:lpstr>
      <vt:lpstr>Debugging</vt:lpstr>
      <vt:lpstr>Debugging</vt:lpstr>
      <vt:lpstr>PowerPoint Presentation</vt:lpstr>
      <vt:lpstr>PowerPoint Presentation</vt:lpstr>
      <vt:lpstr>Debugging</vt:lpstr>
      <vt:lpstr>Compile-Time Bugs</vt:lpstr>
      <vt:lpstr>Compile-Time Bug (cont)</vt:lpstr>
      <vt:lpstr>Common Compile-Time Errors</vt:lpstr>
      <vt:lpstr>Bugs Attaching Scripts to GameObjects</vt:lpstr>
      <vt:lpstr>Runtime Errors</vt:lpstr>
      <vt:lpstr>Common Runtime Errors</vt:lpstr>
      <vt:lpstr>Common Runtime Errors (cont)</vt:lpstr>
      <vt:lpstr>Conditional  Compilation </vt:lpstr>
      <vt:lpstr>Disabling Logs in Game Build</vt:lpstr>
      <vt:lpstr>Topic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2025-09-12T11:51:31Z</dcterms:modified>
</cp:coreProperties>
</file>